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91" r:id="rId5"/>
    <p:sldId id="276" r:id="rId6"/>
    <p:sldId id="269" r:id="rId7"/>
    <p:sldId id="270" r:id="rId8"/>
    <p:sldId id="271" r:id="rId9"/>
    <p:sldId id="272" r:id="rId10"/>
    <p:sldId id="260" r:id="rId11"/>
    <p:sldId id="261" r:id="rId12"/>
    <p:sldId id="262" r:id="rId13"/>
    <p:sldId id="263" r:id="rId14"/>
    <p:sldId id="264" r:id="rId15"/>
    <p:sldId id="284" r:id="rId16"/>
    <p:sldId id="281" r:id="rId17"/>
    <p:sldId id="282" r:id="rId18"/>
    <p:sldId id="283" r:id="rId19"/>
    <p:sldId id="289" r:id="rId20"/>
    <p:sldId id="290" r:id="rId21"/>
    <p:sldId id="273" r:id="rId22"/>
    <p:sldId id="274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5" roundtripDataSignature="AMtx7mhLK6l7LW2mICgpKPpzgJO2Hiph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6BF"/>
    <a:srgbClr val="C3DEB0"/>
    <a:srgbClr val="B3C6E7"/>
    <a:srgbClr val="FB9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96617-BF8F-84D3-3877-A0F8784F6579}" v="5" dt="2023-03-31T13:49:42.208"/>
    <p1510:client id="{23682449-5BB5-4CDB-8638-A06E6EC296DD}" v="15" dt="2023-03-31T13:17:39.238"/>
    <p1510:client id="{4B84822B-11CA-848D-2C5D-F5FEAEF9DFC8}" v="80" dt="2023-03-30T09:50:48.747"/>
    <p1510:client id="{987A4597-B4AF-5C30-4791-A3B7C4776BBE}" v="2" dt="2023-03-30T08:53:13.790"/>
    <p1510:client id="{D438FC43-D5C7-3D82-A3A1-70ED06CDEA0B}" v="454" dt="2023-03-31T14:24:44.535"/>
    <p1510:client id="{FC20C736-45A8-C36E-7A51-EEEF8326B42F}" v="67" dt="2023-03-30T09:17:01.012"/>
  </p1510:revLst>
</p1510:revInfo>
</file>

<file path=ppt/tableStyles.xml><?xml version="1.0" encoding="utf-8"?>
<a:tblStyleLst xmlns:a="http://schemas.openxmlformats.org/drawingml/2006/main" def="{BB35B87A-A7C9-4674-86CE-48AE71C98A72}">
  <a:tblStyle styleId="{BB35B87A-A7C9-4674-86CE-48AE71C98A7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0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6563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73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7141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461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913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452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endParaRPr lang="en-US"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46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6271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 is to implement a RISC-V processors based on Chapter 4 for the Pat&amp; Hen. </a:t>
            </a:r>
            <a:endParaRPr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019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175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subTitle" idx="1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lane.readthedocs.io/en/latest/flow_overview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kywater-pdk.readthedocs.io/en/main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am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owncloud.esat.kuleuven.be/index.php/s/HPc2rfQ5LaYfqZm" TargetMode="External"/><Relationship Id="rId7" Type="http://schemas.openxmlformats.org/officeDocument/2006/relationships/hyperlink" Target="https://github.com/Kritagya-Agarwal/Assembly-To-Machine-Code-RISC-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ic-world.com/verilog/veritut.html" TargetMode="External"/><Relationship Id="rId5" Type="http://schemas.openxmlformats.org/officeDocument/2006/relationships/hyperlink" Target="https://inst.eecs.berkeley.edu/~cs61c/fa17/img/riscvcard.pdf" TargetMode="External"/><Relationship Id="rId4" Type="http://schemas.openxmlformats.org/officeDocument/2006/relationships/hyperlink" Target="https://riscv.org/wp-content/uploads/2017/05/riscv-spec-v2.2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r02.safelinks.protection.outlook.com/?url=https%3A%2F%2Fowncloud.esat.kuleuven.be%2Findex.php%2Fs%2FHPc2rfQ5LaYfqZm&amp;data=04%7C01%7Cnathan.laubeuf%40imec.be%7C06f72c5f9c4b40a7c77d08d9f524a8df%7Ca72d5a7225ee40f09bd1067cb5b770d4%7C0%7C0%7C637810360298453035%7CUnknown%7CTWFpbGZsb3d8eyJWIjoiMC4wLjAwMDAiLCJQIjoiV2luMzIiLCJBTiI6Ik1haWwiLCJXVCI6Mn0%3D%7C3000&amp;sdata=qauSM2Z3hVrRtzr0lCpJhM9Ue3sP%2BKMzyZoiHvZd9TU%3D&amp;reserved=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/>
              <a:t>Computer Architectures Session 1</a:t>
            </a:r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Single cycle RISC-V processor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3181057" y="4708223"/>
            <a:ext cx="5829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 :</a:t>
            </a:r>
            <a:endParaRPr b="1"/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 Yin (jun.yin@kuleuven.be)</a:t>
            </a:r>
            <a:endParaRPr/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Yuanyang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Guo (yuanyang.guo@imec.be)</a:t>
            </a:r>
            <a:endParaRPr/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Linyan Mei (linyan.mei@kuleuven.be)</a:t>
            </a:r>
            <a:endParaRPr/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Yunzhu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 (yunzhu.chen@imec.be)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>
            <a:spLocks noGrp="1"/>
          </p:cNvSpPr>
          <p:nvPr>
            <p:ph type="title"/>
          </p:nvPr>
        </p:nvSpPr>
        <p:spPr>
          <a:xfrm>
            <a:off x="644951" y="770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Project structure</a:t>
            </a:r>
            <a:endParaRPr dirty="0"/>
          </a:p>
        </p:txBody>
      </p:sp>
      <p:sp>
        <p:nvSpPr>
          <p:cNvPr id="175" name="Google Shape;175;p5"/>
          <p:cNvSpPr txBox="1">
            <a:spLocks noGrp="1"/>
          </p:cNvSpPr>
          <p:nvPr>
            <p:ph type="body" idx="1"/>
          </p:nvPr>
        </p:nvSpPr>
        <p:spPr>
          <a:xfrm>
            <a:off x="838200" y="1402596"/>
            <a:ext cx="5726906" cy="494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ct val="100000"/>
            </a:pPr>
            <a:r>
              <a:rPr lang="en-GB" sz="2400" b="1" dirty="0"/>
              <a:t>Verilog</a:t>
            </a:r>
          </a:p>
          <a:p>
            <a:pPr marL="685800" lvl="1" indent="-228600">
              <a:spcBef>
                <a:spcPts val="0"/>
              </a:spcBef>
              <a:buSzPct val="100000"/>
            </a:pPr>
            <a:r>
              <a:rPr lang="en-US" sz="2200" dirty="0"/>
              <a:t>RTL</a:t>
            </a:r>
          </a:p>
          <a:p>
            <a:pPr marL="914400" lvl="2" indent="0">
              <a:spcBef>
                <a:spcPts val="0"/>
              </a:spcBef>
              <a:buSzPct val="100000"/>
              <a:buNone/>
            </a:pPr>
            <a:r>
              <a:rPr lang="en-GB" dirty="0">
                <a:solidFill>
                  <a:schemeClr val="accent1"/>
                </a:solidFill>
              </a:rPr>
              <a:t>RTL sources</a:t>
            </a:r>
          </a:p>
          <a:p>
            <a:pPr marL="685800" lvl="1" indent="-228600">
              <a:spcBef>
                <a:spcPts val="0"/>
              </a:spcBef>
              <a:buSzPct val="100000"/>
            </a:pPr>
            <a:r>
              <a:rPr lang="en-US" sz="2200" dirty="0"/>
              <a:t>sky130_sram_2rw.v</a:t>
            </a:r>
            <a:endParaRPr lang="en-US" sz="2200" dirty="0">
              <a:solidFill>
                <a:schemeClr val="accent1"/>
              </a:solidFill>
            </a:endParaRPr>
          </a:p>
          <a:p>
            <a:pPr marL="914400" lvl="2" indent="0">
              <a:spcBef>
                <a:spcPts val="0"/>
              </a:spcBef>
              <a:buSzPct val="100000"/>
              <a:buNone/>
            </a:pPr>
            <a:r>
              <a:rPr lang="en-GB" dirty="0">
                <a:solidFill>
                  <a:schemeClr val="accent1"/>
                </a:solidFill>
              </a:rPr>
              <a:t>Memory behaviour model </a:t>
            </a:r>
          </a:p>
          <a:p>
            <a:pPr marL="685800" lvl="1" indent="-228600">
              <a:spcBef>
                <a:spcPts val="0"/>
              </a:spcBef>
              <a:buSzPct val="100000"/>
            </a:pPr>
            <a:r>
              <a:rPr lang="en-GB" sz="2200" dirty="0" err="1"/>
              <a:t>cpu_tb.v</a:t>
            </a:r>
            <a:endParaRPr lang="en-GB" sz="2200" dirty="0"/>
          </a:p>
          <a:p>
            <a:pPr marL="914400" lvl="2" indent="0">
              <a:spcBef>
                <a:spcPts val="0"/>
              </a:spcBef>
              <a:buSzPct val="100000"/>
              <a:buNone/>
            </a:pPr>
            <a:r>
              <a:rPr lang="en-GB" dirty="0">
                <a:solidFill>
                  <a:schemeClr val="accent1"/>
                </a:solidFill>
              </a:rPr>
              <a:t>testbench</a:t>
            </a:r>
          </a:p>
          <a:p>
            <a:pPr marL="342900">
              <a:buSzPct val="100000"/>
            </a:pPr>
            <a:r>
              <a:rPr lang="en-GB" sz="2400" b="1" dirty="0"/>
              <a:t>Backend</a:t>
            </a:r>
          </a:p>
          <a:p>
            <a:pPr marL="800100" lvl="1">
              <a:buSzPct val="100000"/>
            </a:pPr>
            <a:r>
              <a:rPr lang="en-GB" sz="2200" dirty="0" err="1"/>
              <a:t>CA_RISCV.ipynb</a:t>
            </a:r>
            <a:endParaRPr lang="en-GB" sz="2200" dirty="0"/>
          </a:p>
          <a:p>
            <a:pPr marL="914400" lvl="2" indent="0">
              <a:spcBef>
                <a:spcPts val="0"/>
              </a:spcBef>
              <a:buSzPct val="100000"/>
              <a:buNone/>
            </a:pPr>
            <a:r>
              <a:rPr lang="en-GB" dirty="0">
                <a:solidFill>
                  <a:schemeClr val="accent1"/>
                </a:solidFill>
              </a:rPr>
              <a:t>Python file to run backend flow</a:t>
            </a:r>
          </a:p>
          <a:p>
            <a:pPr marL="800100" lvl="1">
              <a:buSzPct val="100000"/>
            </a:pPr>
            <a:r>
              <a:rPr lang="en-GB" sz="2200" dirty="0"/>
              <a:t>Figs</a:t>
            </a:r>
          </a:p>
          <a:p>
            <a:pPr marL="800100" lvl="1">
              <a:buSzPct val="100000"/>
            </a:pPr>
            <a:r>
              <a:rPr lang="en-GB" sz="2200" dirty="0" err="1"/>
              <a:t>OpenRAM_output</a:t>
            </a:r>
            <a:endParaRPr lang="en-GB" sz="2200" dirty="0"/>
          </a:p>
          <a:p>
            <a:pPr marL="800100" lvl="1">
              <a:buSzPct val="100000"/>
            </a:pPr>
            <a:r>
              <a:rPr lang="en-GB" sz="2200" dirty="0"/>
              <a:t>Setup.sh</a:t>
            </a:r>
          </a:p>
          <a:p>
            <a:pPr marL="228600" indent="-228600">
              <a:buSzPct val="100000"/>
            </a:pPr>
            <a:endParaRPr lang="en-GB" dirty="0">
              <a:highlight>
                <a:srgbClr val="00FF00"/>
              </a:highlight>
            </a:endParaRPr>
          </a:p>
          <a:p>
            <a:pPr marL="228600" indent="-228600">
              <a:buSzPct val="100000"/>
            </a:pP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176" name="Google Shape;176;p5"/>
          <p:cNvSpPr txBox="1">
            <a:spLocks noGrp="1"/>
          </p:cNvSpPr>
          <p:nvPr>
            <p:ph type="body" idx="2"/>
          </p:nvPr>
        </p:nvSpPr>
        <p:spPr>
          <a:xfrm>
            <a:off x="6172200" y="1402596"/>
            <a:ext cx="5181600" cy="494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b="1" dirty="0"/>
              <a:t>SIM</a:t>
            </a:r>
            <a:endParaRPr b="1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GB" dirty="0">
                <a:solidFill>
                  <a:schemeClr val="accent1"/>
                </a:solidFill>
              </a:rPr>
              <a:t>Simulation related resources</a:t>
            </a:r>
            <a:endParaRPr dirty="0">
              <a:solidFill>
                <a:schemeClr val="accent1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800" dirty="0"/>
              <a:t>data</a:t>
            </a:r>
            <a:endParaRPr sz="2800"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GB" sz="2400" dirty="0">
                <a:solidFill>
                  <a:schemeClr val="accent1"/>
                </a:solidFill>
              </a:rPr>
              <a:t>Instruction and data memory sources</a:t>
            </a:r>
            <a:endParaRPr sz="2400" dirty="0">
              <a:solidFill>
                <a:schemeClr val="accent1"/>
              </a:solidFill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400" dirty="0" err="1"/>
              <a:t>testcode_m</a:t>
            </a:r>
            <a:endParaRPr sz="2400" dirty="0"/>
          </a:p>
          <a:p>
            <a:pPr marL="1371600" lvl="3" indent="0">
              <a:buClr>
                <a:schemeClr val="accent1"/>
              </a:buClr>
              <a:buSzPct val="100000"/>
              <a:buNone/>
            </a:pPr>
            <a:r>
              <a:rPr lang="en-GB" dirty="0" err="1">
                <a:solidFill>
                  <a:schemeClr val="accent1"/>
                </a:solidFill>
              </a:rPr>
              <a:t>Imem</a:t>
            </a:r>
            <a:r>
              <a:rPr lang="en-GB" dirty="0">
                <a:solidFill>
                  <a:schemeClr val="accent1"/>
                </a:solidFill>
              </a:rPr>
              <a:t> and </a:t>
            </a:r>
            <a:r>
              <a:rPr lang="en-GB" dirty="0" err="1">
                <a:solidFill>
                  <a:schemeClr val="accent1"/>
                </a:solidFill>
              </a:rPr>
              <a:t>dmem</a:t>
            </a:r>
            <a:r>
              <a:rPr lang="en-GB" dirty="0">
                <a:solidFill>
                  <a:schemeClr val="accent1"/>
                </a:solidFill>
              </a:rPr>
              <a:t> contents used for different exercises </a:t>
            </a:r>
            <a:endParaRPr lang="en-GB" dirty="0">
              <a:solidFill>
                <a:srgbClr val="000000"/>
              </a:solidFill>
            </a:endParaRPr>
          </a:p>
          <a:p>
            <a:pPr marL="137160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GB" dirty="0"/>
              <a:t>dmem_content.txt </a:t>
            </a:r>
            <a:endParaRPr dirty="0"/>
          </a:p>
          <a:p>
            <a:pPr marL="137160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GB" dirty="0">
                <a:solidFill>
                  <a:schemeClr val="accent2"/>
                </a:solidFill>
              </a:rPr>
              <a:t>Data memory content</a:t>
            </a:r>
            <a:endParaRPr dirty="0">
              <a:solidFill>
                <a:schemeClr val="accent2"/>
              </a:solidFill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400" dirty="0"/>
              <a:t>Imem_content.txt</a:t>
            </a:r>
            <a:endParaRPr sz="2400" dirty="0"/>
          </a:p>
          <a:p>
            <a:pPr marL="137160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GB" dirty="0">
                <a:solidFill>
                  <a:schemeClr val="accent2"/>
                </a:solidFill>
              </a:rPr>
              <a:t>Instruction memory content</a:t>
            </a:r>
            <a:endParaRPr dirty="0">
              <a:solidFill>
                <a:schemeClr val="accent2"/>
              </a:solidFill>
            </a:endParaRPr>
          </a:p>
          <a:p>
            <a:pPr marL="685800" lvl="1" indent="-228600">
              <a:buSzPct val="100000"/>
            </a:pPr>
            <a:r>
              <a:rPr lang="en-GB" sz="2600" dirty="0" err="1"/>
              <a:t>files_verilog.f</a:t>
            </a:r>
            <a:r>
              <a:rPr lang="en-GB" sz="2600" dirty="0"/>
              <a:t> </a:t>
            </a:r>
            <a:endParaRPr sz="26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2600" dirty="0" err="1"/>
              <a:t>Makefile</a:t>
            </a:r>
            <a:endParaRPr sz="2600"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GB" sz="2400" dirty="0" err="1">
                <a:solidFill>
                  <a:schemeClr val="accent1"/>
                </a:solidFill>
              </a:rPr>
              <a:t>Makefile</a:t>
            </a:r>
            <a:r>
              <a:rPr lang="en-GB" sz="2400" dirty="0">
                <a:solidFill>
                  <a:schemeClr val="accent1"/>
                </a:solidFill>
              </a:rPr>
              <a:t> with simulation related commands</a:t>
            </a:r>
          </a:p>
          <a:p>
            <a:pPr marL="800100" lvl="1"/>
            <a:r>
              <a:rPr lang="en-GB" sz="2600" dirty="0"/>
              <a:t>Incisiv_15.20.058.rc</a:t>
            </a:r>
          </a:p>
          <a:p>
            <a:pPr marL="457200" lvl="1" indent="0">
              <a:buNone/>
            </a:pPr>
            <a:r>
              <a:rPr lang="en-GB" sz="2800" dirty="0">
                <a:solidFill>
                  <a:schemeClr val="accent1"/>
                </a:solidFill>
              </a:rPr>
              <a:t>        </a:t>
            </a:r>
            <a:r>
              <a:rPr lang="en-GB" sz="2400" dirty="0" err="1">
                <a:solidFill>
                  <a:schemeClr val="accent1"/>
                </a:solidFill>
              </a:rPr>
              <a:t>nc_sim</a:t>
            </a:r>
            <a:r>
              <a:rPr lang="en-GB" sz="2400" dirty="0">
                <a:solidFill>
                  <a:schemeClr val="accent1"/>
                </a:solidFill>
              </a:rPr>
              <a:t> requirements</a:t>
            </a:r>
            <a:endParaRPr lang="en-GB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0081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000"/>
              <a:t>Simulation Tool</a:t>
            </a:r>
            <a:endParaRPr sz="4000"/>
          </a:p>
        </p:txBody>
      </p:sp>
      <p:sp>
        <p:nvSpPr>
          <p:cNvPr id="182" name="Google Shape;182;p6"/>
          <p:cNvSpPr txBox="1">
            <a:spLocks noGrp="1"/>
          </p:cNvSpPr>
          <p:nvPr>
            <p:ph type="body" idx="1"/>
          </p:nvPr>
        </p:nvSpPr>
        <p:spPr>
          <a:xfrm>
            <a:off x="348712" y="1825625"/>
            <a:ext cx="5671088" cy="42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Simulation (NC-Verilog)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Tool to simulate the behaviour of the RTL</a:t>
            </a:r>
            <a:endParaRPr dirty="0"/>
          </a:p>
          <a:p>
            <a:pPr marL="228600" indent="-228600">
              <a:spcBef>
                <a:spcPts val="2400"/>
              </a:spcBef>
              <a:buSzPct val="100000"/>
            </a:pPr>
            <a:r>
              <a:rPr lang="en-GB" dirty="0"/>
              <a:t>In the </a:t>
            </a:r>
            <a:r>
              <a:rPr lang="en-GB" dirty="0">
                <a:latin typeface="Consolas"/>
                <a:ea typeface="Consolas"/>
                <a:cs typeface="Consolas"/>
                <a:sym typeface="Consolas"/>
              </a:rPr>
              <a:t>./SIM </a:t>
            </a:r>
            <a:r>
              <a:rPr lang="en-GB" dirty="0"/>
              <a:t>folder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GB" sz="21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source </a:t>
            </a:r>
            <a:r>
              <a:rPr lang="en-GB" sz="2100" b="0" i="1" strike="noStrike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incisiv_15.20.058.rc</a:t>
            </a:r>
            <a:endParaRPr sz="2100" dirty="0">
              <a:solidFill>
                <a:schemeClr val="lt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Make simulation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 sz="21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make </a:t>
            </a:r>
            <a:r>
              <a:rPr lang="en-GB" sz="2100" dirty="0" err="1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nc</a:t>
            </a:r>
            <a:endParaRPr sz="21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2200" dirty="0"/>
              <a:t>uses </a:t>
            </a:r>
            <a:r>
              <a:rPr lang="en-GB" sz="2200" dirty="0" err="1">
                <a:latin typeface="Consolas"/>
                <a:ea typeface="Consolas"/>
                <a:cs typeface="Consolas"/>
                <a:sym typeface="Consolas"/>
              </a:rPr>
              <a:t>cpu_tb.v</a:t>
            </a:r>
            <a:r>
              <a:rPr lang="en-GB" sz="2200" dirty="0"/>
              <a:t>, and the content of </a:t>
            </a:r>
            <a:r>
              <a:rPr lang="en-GB" sz="2200" dirty="0">
                <a:latin typeface="Consolas"/>
                <a:ea typeface="Consolas"/>
                <a:cs typeface="Consolas"/>
                <a:sym typeface="Consolas"/>
              </a:rPr>
              <a:t>SIM/data/</a:t>
            </a:r>
            <a:r>
              <a:rPr lang="en-GB" sz="2200" dirty="0" err="1">
                <a:latin typeface="Consolas"/>
                <a:ea typeface="Consolas"/>
                <a:cs typeface="Consolas"/>
                <a:sym typeface="Consolas"/>
              </a:rPr>
              <a:t>imem_content</a:t>
            </a:r>
            <a:r>
              <a:rPr lang="en-GB" sz="2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200" dirty="0"/>
              <a:t>and </a:t>
            </a:r>
            <a:r>
              <a:rPr lang="en-GB" sz="2200" dirty="0">
                <a:latin typeface="Consolas"/>
                <a:ea typeface="Consolas"/>
                <a:cs typeface="Consolas"/>
                <a:sym typeface="Consolas"/>
              </a:rPr>
              <a:t>SIM/data/</a:t>
            </a:r>
            <a:r>
              <a:rPr lang="en-GB" sz="2200" dirty="0" err="1">
                <a:latin typeface="Consolas"/>
                <a:ea typeface="Consolas"/>
                <a:cs typeface="Consolas"/>
                <a:sym typeface="Consolas"/>
              </a:rPr>
              <a:t>dmem_content</a:t>
            </a:r>
            <a:r>
              <a:rPr lang="en-GB" sz="22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200" dirty="0"/>
              <a:t>to verify that the current RTL is able to run the considered program.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 sz="21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make </a:t>
            </a:r>
            <a:r>
              <a:rPr lang="en-GB" sz="2100" dirty="0" err="1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nc_gui</a:t>
            </a:r>
            <a:endParaRPr lang="en-GB" sz="21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 sz="2200" dirty="0"/>
              <a:t>same but provides traces for debugging </a:t>
            </a:r>
            <a:br>
              <a:rPr lang="en-GB" sz="2200" dirty="0"/>
            </a:br>
            <a:r>
              <a:rPr lang="en-GB" sz="2200" dirty="0"/>
              <a:t>(</a:t>
            </a:r>
            <a:r>
              <a:rPr lang="en-GB" altLang="zh-CN" sz="2200" dirty="0"/>
              <a:t>s</a:t>
            </a:r>
            <a:r>
              <a:rPr lang="en-GB" sz="2200" dirty="0"/>
              <a:t>ee next slide)</a:t>
            </a:r>
            <a:endParaRPr lang="en-GB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grpSp>
        <p:nvGrpSpPr>
          <p:cNvPr id="183" name="Google Shape;183;p6"/>
          <p:cNvGrpSpPr/>
          <p:nvPr/>
        </p:nvGrpSpPr>
        <p:grpSpPr>
          <a:xfrm>
            <a:off x="5626573" y="866991"/>
            <a:ext cx="6316360" cy="5244828"/>
            <a:chOff x="5491145" y="843240"/>
            <a:chExt cx="6408436" cy="5244828"/>
          </a:xfrm>
        </p:grpSpPr>
        <p:sp>
          <p:nvSpPr>
            <p:cNvPr id="184" name="Google Shape;184;p6"/>
            <p:cNvSpPr/>
            <p:nvPr/>
          </p:nvSpPr>
          <p:spPr>
            <a:xfrm>
              <a:off x="7613465" y="1730976"/>
              <a:ext cx="1859797" cy="87565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NC-Verilog</a:t>
              </a:r>
            </a:p>
          </p:txBody>
        </p:sp>
        <p:sp>
          <p:nvSpPr>
            <p:cNvPr id="185" name="Google Shape;185;p6"/>
            <p:cNvSpPr txBox="1"/>
            <p:nvPr/>
          </p:nvSpPr>
          <p:spPr>
            <a:xfrm>
              <a:off x="9254772" y="843240"/>
              <a:ext cx="26448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Testbench (RTL/</a:t>
              </a:r>
              <a:r>
                <a:rPr lang="en-GB" sz="180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cpu_tb.v</a:t>
              </a: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5491145" y="843240"/>
              <a:ext cx="20348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HDL files (RTL/*)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" name="Google Shape;187;p6"/>
            <p:cNvCxnSpPr>
              <a:cxnSpLocks/>
              <a:stCxn id="186" idx="2"/>
              <a:endCxn id="184" idx="1"/>
            </p:cNvCxnSpPr>
            <p:nvPr/>
          </p:nvCxnSpPr>
          <p:spPr>
            <a:xfrm rot="16200000" flipH="1">
              <a:off x="6582894" y="1138230"/>
              <a:ext cx="956231" cy="1104913"/>
            </a:xfrm>
            <a:prstGeom prst="bentConnector2">
              <a:avLst/>
            </a:prstGeom>
            <a:noFill/>
            <a:ln w="571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8" name="Google Shape;188;p6"/>
            <p:cNvCxnSpPr>
              <a:cxnSpLocks/>
              <a:stCxn id="185" idx="2"/>
              <a:endCxn id="184" idx="3"/>
            </p:cNvCxnSpPr>
            <p:nvPr/>
          </p:nvCxnSpPr>
          <p:spPr>
            <a:xfrm rot="5400000">
              <a:off x="9547105" y="1138731"/>
              <a:ext cx="956231" cy="1103914"/>
            </a:xfrm>
            <a:prstGeom prst="bentConnector2">
              <a:avLst/>
            </a:prstGeom>
            <a:noFill/>
            <a:ln w="571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189" name="Google Shape;189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86067" y="4081100"/>
              <a:ext cx="3094757" cy="15440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0" name="Google Shape;190;p6"/>
            <p:cNvCxnSpPr>
              <a:stCxn id="184" idx="2"/>
              <a:endCxn id="189" idx="0"/>
            </p:cNvCxnSpPr>
            <p:nvPr/>
          </p:nvCxnSpPr>
          <p:spPr>
            <a:xfrm rot="-5400000" flipH="1">
              <a:off x="8601114" y="2548880"/>
              <a:ext cx="1474500" cy="1590000"/>
            </a:xfrm>
            <a:prstGeom prst="bentConnector3">
              <a:avLst>
                <a:gd name="adj1" fmla="val 50013"/>
              </a:avLst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191" name="Google Shape;19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09736" y="4081100"/>
              <a:ext cx="1995347" cy="15479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6"/>
            <p:cNvCxnSpPr>
              <a:stCxn id="184" idx="2"/>
              <a:endCxn id="191" idx="0"/>
            </p:cNvCxnSpPr>
            <p:nvPr/>
          </p:nvCxnSpPr>
          <p:spPr>
            <a:xfrm rot="5400000">
              <a:off x="7038113" y="2575880"/>
              <a:ext cx="1474500" cy="1536000"/>
            </a:xfrm>
            <a:prstGeom prst="bentConnector3">
              <a:avLst>
                <a:gd name="adj1" fmla="val 50000"/>
              </a:avLst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3" name="Google Shape;193;p6"/>
            <p:cNvSpPr txBox="1"/>
            <p:nvPr/>
          </p:nvSpPr>
          <p:spPr>
            <a:xfrm>
              <a:off x="6908006" y="2943813"/>
              <a:ext cx="12359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1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make </a:t>
              </a:r>
              <a:r>
                <a:rPr lang="en-GB" sz="1800" dirty="0" err="1">
                  <a:solidFill>
                    <a:schemeClr val="lt1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nc</a:t>
              </a:r>
              <a:endParaRPr sz="18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8678262" y="2943813"/>
              <a:ext cx="1590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1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make </a:t>
              </a:r>
              <a:r>
                <a:rPr lang="en-GB" sz="1800" dirty="0" err="1">
                  <a:solidFill>
                    <a:schemeClr val="lt1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nc_gui</a:t>
              </a:r>
              <a:endParaRPr sz="18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95" name="Google Shape;195;p6"/>
            <p:cNvSpPr txBox="1"/>
            <p:nvPr/>
          </p:nvSpPr>
          <p:spPr>
            <a:xfrm>
              <a:off x="5499922" y="5717180"/>
              <a:ext cx="2940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 if program runs properly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 txBox="1"/>
            <p:nvPr/>
          </p:nvSpPr>
          <p:spPr>
            <a:xfrm>
              <a:off x="8708566" y="5718736"/>
              <a:ext cx="28718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 traces for debugging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197BA9-E15A-FE82-900E-5BBBF2544A3C}"/>
              </a:ext>
            </a:extLst>
          </p:cNvPr>
          <p:cNvGrpSpPr/>
          <p:nvPr/>
        </p:nvGrpSpPr>
        <p:grpSpPr>
          <a:xfrm>
            <a:off x="156091" y="318501"/>
            <a:ext cx="11833089" cy="5916990"/>
            <a:chOff x="156091" y="318501"/>
            <a:chExt cx="11833089" cy="5916990"/>
          </a:xfrm>
        </p:grpSpPr>
        <p:pic>
          <p:nvPicPr>
            <p:cNvPr id="4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03D9D5F-321C-8F4A-7792-A34F972B8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64" r="23994" b="29487"/>
            <a:stretch/>
          </p:blipFill>
          <p:spPr>
            <a:xfrm>
              <a:off x="156091" y="318501"/>
              <a:ext cx="11833089" cy="59169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0D4BC8-49F6-46E0-ABC7-5DA3B20190C1}"/>
                </a:ext>
              </a:extLst>
            </p:cNvPr>
            <p:cNvSpPr/>
            <p:nvPr/>
          </p:nvSpPr>
          <p:spPr>
            <a:xfrm>
              <a:off x="642702" y="2513762"/>
              <a:ext cx="1925052" cy="19551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E62EA72-9CE1-60B5-8026-0A4D8F6F4210}"/>
                </a:ext>
              </a:extLst>
            </p:cNvPr>
            <p:cNvSpPr txBox="1"/>
            <p:nvPr/>
          </p:nvSpPr>
          <p:spPr>
            <a:xfrm>
              <a:off x="1312460" y="2455460"/>
              <a:ext cx="1310186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GB" sz="1200" b="1" dirty="0">
                  <a:solidFill>
                    <a:srgbClr val="FF0000"/>
                  </a:solidFill>
                  <a:latin typeface="Calibri"/>
                </a:rPr>
                <a:t>Design under test</a:t>
              </a:r>
              <a:br>
                <a:rPr lang="en-GB" sz="1200" b="1" dirty="0">
                  <a:solidFill>
                    <a:srgbClr val="FF0000"/>
                  </a:solidFill>
                  <a:latin typeface="Calibri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Calibri"/>
                  <a:cs typeface="Calibri"/>
                </a:rPr>
                <a:t>(select it)​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32886-B00F-6001-3831-16B17833410B}"/>
                </a:ext>
              </a:extLst>
            </p:cNvPr>
            <p:cNvSpPr txBox="1"/>
            <p:nvPr/>
          </p:nvSpPr>
          <p:spPr>
            <a:xfrm>
              <a:off x="4724400" y="2131325"/>
              <a:ext cx="27432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  <a:latin typeface="Calibri"/>
                </a:rPr>
                <a:t>Right click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90D7C8-FC46-0844-B90B-1B8DD05142C7}"/>
                </a:ext>
              </a:extLst>
            </p:cNvPr>
            <p:cNvCxnSpPr/>
            <p:nvPr/>
          </p:nvCxnSpPr>
          <p:spPr>
            <a:xfrm>
              <a:off x="6093725" y="4524232"/>
              <a:ext cx="459476" cy="45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9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3312146-387A-DEBD-EBA9-51AE5A724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" t="5519" r="2186" b="1545"/>
          <a:stretch/>
        </p:blipFill>
        <p:spPr>
          <a:xfrm>
            <a:off x="364066" y="159809"/>
            <a:ext cx="11201835" cy="618526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B3524B-165B-2C2E-7CEC-C72543CD816A}"/>
              </a:ext>
            </a:extLst>
          </p:cNvPr>
          <p:cNvCxnSpPr>
            <a:cxnSpLocks/>
          </p:cNvCxnSpPr>
          <p:nvPr/>
        </p:nvCxnSpPr>
        <p:spPr>
          <a:xfrm flipH="1" flipV="1">
            <a:off x="2573518" y="1027522"/>
            <a:ext cx="669303" cy="14564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C064AA-BA06-D1A9-7A69-3E98C440DE16}"/>
              </a:ext>
            </a:extLst>
          </p:cNvPr>
          <p:cNvSpPr txBox="1"/>
          <p:nvPr/>
        </p:nvSpPr>
        <p:spPr>
          <a:xfrm>
            <a:off x="3121842" y="2483963"/>
            <a:ext cx="25530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Calibri"/>
              </a:rPr>
              <a:t>Click Run All </a:t>
            </a:r>
          </a:p>
          <a:p>
            <a:r>
              <a:rPr lang="en-GB" sz="2000" b="1" dirty="0">
                <a:solidFill>
                  <a:srgbClr val="FF0000"/>
                </a:solidFill>
                <a:latin typeface="Calibri"/>
              </a:rPr>
              <a:t>to see the waveform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0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777240" y="228334"/>
            <a:ext cx="652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/>
              <a:t>Digital Backend 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6BB0A0-A201-8691-5CB1-FB5382F7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265" y="1690688"/>
            <a:ext cx="3753895" cy="4202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7D47B3-69D4-5972-DCFB-2F08D2660193}"/>
              </a:ext>
            </a:extLst>
          </p:cNvPr>
          <p:cNvSpPr txBox="1"/>
          <p:nvPr/>
        </p:nvSpPr>
        <p:spPr>
          <a:xfrm>
            <a:off x="5217160" y="180244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The RTL design is synthesized into a gate-level netlist.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4B9AE2-76CF-D0EC-B505-4760E2DF389D}"/>
              </a:ext>
            </a:extLst>
          </p:cNvPr>
          <p:cNvSpPr txBox="1"/>
          <p:nvPr/>
        </p:nvSpPr>
        <p:spPr>
          <a:xfrm>
            <a:off x="5217160" y="246705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Decide on the chip area and set memory macros location in the chip.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8A2401-DD93-6380-9208-5D36795671C4}"/>
              </a:ext>
            </a:extLst>
          </p:cNvPr>
          <p:cNvSpPr txBox="1"/>
          <p:nvPr/>
        </p:nvSpPr>
        <p:spPr>
          <a:xfrm>
            <a:off x="5217160" y="30708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The synthesized gates are placed in the chip according to the floorplan.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C85E9F-5285-0E81-847D-438761E77A00}"/>
              </a:ext>
            </a:extLst>
          </p:cNvPr>
          <p:cNvSpPr txBox="1"/>
          <p:nvPr/>
        </p:nvSpPr>
        <p:spPr>
          <a:xfrm>
            <a:off x="5217160" y="359150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A clock tree is generated to distribute the clock signal throughout the chip, while minimizing skew and ensuring timing requirements are met.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1CEAA9-B422-4CCC-E5FE-45A861337A70}"/>
              </a:ext>
            </a:extLst>
          </p:cNvPr>
          <p:cNvSpPr txBox="1"/>
          <p:nvPr/>
        </p:nvSpPr>
        <p:spPr>
          <a:xfrm>
            <a:off x="5217160" y="423275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The global routing involves determining the overall routing paths between the blocks and macros; The detailed routing creates the actual metal interconnects between the gates.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1BC22D-0EF1-9970-371B-B2B2DB4A4BE1}"/>
              </a:ext>
            </a:extLst>
          </p:cNvPr>
          <p:cNvSpPr txBox="1"/>
          <p:nvPr/>
        </p:nvSpPr>
        <p:spPr>
          <a:xfrm>
            <a:off x="5217160" y="51377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Design rule checking: Once the routing is complete, the design is checked against a set of design rules to ensure that it is manufacturable.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777240" y="228335"/>
            <a:ext cx="652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 dirty="0"/>
              <a:t>Backend Flow in this exercise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318D4-4248-9CEC-F930-981214732752}"/>
              </a:ext>
            </a:extLst>
          </p:cNvPr>
          <p:cNvSpPr txBox="1"/>
          <p:nvPr/>
        </p:nvSpPr>
        <p:spPr>
          <a:xfrm>
            <a:off x="1132840" y="1503768"/>
            <a:ext cx="10180320" cy="326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667" dirty="0">
                <a:solidFill>
                  <a:srgbClr val="24292F"/>
                </a:solidFill>
                <a:latin typeface="-apple-system"/>
              </a:rPr>
              <a:t>Three key components: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667" dirty="0" err="1">
                <a:solidFill>
                  <a:srgbClr val="24292F"/>
                </a:solidFill>
                <a:latin typeface="-apple-system"/>
              </a:rPr>
              <a:t>OpenLane</a:t>
            </a:r>
            <a:endParaRPr lang="en-GB" sz="2667" dirty="0">
              <a:solidFill>
                <a:srgbClr val="24292F"/>
              </a:solidFill>
              <a:latin typeface="-apple-system"/>
            </a:endParaRP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667" dirty="0">
                <a:solidFill>
                  <a:srgbClr val="24292F"/>
                </a:solidFill>
                <a:latin typeface="-apple-system"/>
              </a:rPr>
              <a:t>SKY130</a:t>
            </a:r>
            <a:endParaRPr lang="en-GB" sz="2133" dirty="0"/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667" dirty="0" err="1">
                <a:solidFill>
                  <a:srgbClr val="24292F"/>
                </a:solidFill>
                <a:latin typeface="-apple-system"/>
              </a:rPr>
              <a:t>OpenRAM</a:t>
            </a:r>
            <a:endParaRPr lang="en-GB" sz="2667" dirty="0">
              <a:solidFill>
                <a:srgbClr val="24292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2008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411480" y="0"/>
            <a:ext cx="87172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/>
              <a:t>Automated Backend Flow: </a:t>
            </a:r>
            <a:r>
              <a:rPr lang="en-GB" sz="4000" err="1"/>
              <a:t>OpenLane</a:t>
            </a:r>
            <a:endParaRPr lang="en-GB" sz="4000"/>
          </a:p>
        </p:txBody>
      </p:sp>
      <p:pic>
        <p:nvPicPr>
          <p:cNvPr id="1026" name="Picture 2" descr="A diagram showing the general stages of the OpenLane flow as a series of blocks">
            <a:extLst>
              <a:ext uri="{FF2B5EF4-FFF2-40B4-BE49-F238E27FC236}">
                <a16:creationId xmlns:a16="http://schemas.microsoft.com/office/drawing/2014/main" id="{684B0733-80B7-F50B-EF5E-8F5BD066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" y="1036152"/>
            <a:ext cx="7606452" cy="538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643CE-1B6C-E42F-9547-58EB32704C82}"/>
              </a:ext>
            </a:extLst>
          </p:cNvPr>
          <p:cNvSpPr txBox="1"/>
          <p:nvPr/>
        </p:nvSpPr>
        <p:spPr>
          <a:xfrm>
            <a:off x="8610600" y="2929365"/>
            <a:ext cx="31394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err="1">
                <a:solidFill>
                  <a:srgbClr val="24292F"/>
                </a:solidFill>
                <a:latin typeface="-apple-system"/>
              </a:rPr>
              <a:t>OpenLane</a:t>
            </a:r>
            <a:r>
              <a:rPr lang="en-GB" sz="2400">
                <a:solidFill>
                  <a:srgbClr val="24292F"/>
                </a:solidFill>
                <a:latin typeface="-apple-system"/>
              </a:rPr>
              <a:t> is an </a:t>
            </a:r>
            <a:r>
              <a:rPr lang="en-GB" sz="2400" b="1">
                <a:solidFill>
                  <a:srgbClr val="24292F"/>
                </a:solidFill>
                <a:latin typeface="-apple-system"/>
              </a:rPr>
              <a:t>automated</a:t>
            </a:r>
            <a:r>
              <a:rPr lang="en-GB" sz="2400">
                <a:solidFill>
                  <a:srgbClr val="24292F"/>
                </a:solidFill>
                <a:latin typeface="-apple-system"/>
              </a:rPr>
              <a:t> </a:t>
            </a:r>
            <a:r>
              <a:rPr lang="en-GB" sz="2400" b="1">
                <a:solidFill>
                  <a:srgbClr val="24292F"/>
                </a:solidFill>
                <a:latin typeface="-apple-system"/>
              </a:rPr>
              <a:t>RTL</a:t>
            </a:r>
            <a:r>
              <a:rPr lang="en-GB" sz="2400">
                <a:solidFill>
                  <a:srgbClr val="24292F"/>
                </a:solidFill>
                <a:latin typeface="-apple-system"/>
              </a:rPr>
              <a:t> </a:t>
            </a:r>
            <a:r>
              <a:rPr lang="en-GB" sz="2400" b="1">
                <a:solidFill>
                  <a:srgbClr val="24292F"/>
                </a:solidFill>
                <a:latin typeface="-apple-system"/>
              </a:rPr>
              <a:t>to GDSII flow </a:t>
            </a:r>
            <a:r>
              <a:rPr lang="en-GB" sz="2400">
                <a:solidFill>
                  <a:srgbClr val="24292F"/>
                </a:solidFill>
                <a:latin typeface="-apple-system"/>
              </a:rPr>
              <a:t>based on several components.</a:t>
            </a:r>
            <a:endParaRPr lang="en-GB" sz="1867"/>
          </a:p>
        </p:txBody>
      </p:sp>
      <p:sp>
        <p:nvSpPr>
          <p:cNvPr id="5" name="Google Shape;181;p6">
            <a:extLst>
              <a:ext uri="{FF2B5EF4-FFF2-40B4-BE49-F238E27FC236}">
                <a16:creationId xmlns:a16="http://schemas.microsoft.com/office/drawing/2014/main" id="{FB7149AB-AAEC-0374-A06F-1FACB81A53DC}"/>
              </a:ext>
            </a:extLst>
          </p:cNvPr>
          <p:cNvSpPr txBox="1">
            <a:spLocks/>
          </p:cNvSpPr>
          <p:nvPr/>
        </p:nvSpPr>
        <p:spPr>
          <a:xfrm>
            <a:off x="35560" y="6350626"/>
            <a:ext cx="8346440" cy="56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1600"/>
              <a:t>More details on: </a:t>
            </a:r>
            <a:r>
              <a:rPr lang="en-GB" sz="1600">
                <a:hlinkClick r:id="rId4"/>
              </a:rPr>
              <a:t>https://openlane.readthedocs.io/en/latest/flow_overview.html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2050976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411480" y="0"/>
            <a:ext cx="6527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/>
              <a:t>Open-source PDK: SKY130</a:t>
            </a:r>
          </a:p>
        </p:txBody>
      </p:sp>
      <p:pic>
        <p:nvPicPr>
          <p:cNvPr id="4098" name="Picture 2" descr="SkyWater PDK Logo Image.">
            <a:extLst>
              <a:ext uri="{FF2B5EF4-FFF2-40B4-BE49-F238E27FC236}">
                <a16:creationId xmlns:a16="http://schemas.microsoft.com/office/drawing/2014/main" id="{5A86879E-CAFD-CBBF-CC11-E58E63C4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60" y="1133713"/>
            <a:ext cx="493776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D6B7F-B249-41ED-DD6B-DC822C342643}"/>
              </a:ext>
            </a:extLst>
          </p:cNvPr>
          <p:cNvSpPr txBox="1"/>
          <p:nvPr/>
        </p:nvSpPr>
        <p:spPr>
          <a:xfrm>
            <a:off x="850899" y="3980181"/>
            <a:ext cx="1061974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33" b="1"/>
              <a:t>PDK</a:t>
            </a:r>
            <a:r>
              <a:rPr lang="en-GB" sz="2133"/>
              <a:t>: </a:t>
            </a:r>
            <a:r>
              <a:rPr lang="en-GB" sz="2133" b="1"/>
              <a:t>P</a:t>
            </a:r>
            <a:r>
              <a:rPr lang="en-GB" sz="2133"/>
              <a:t>rocess </a:t>
            </a:r>
            <a:r>
              <a:rPr lang="en-GB" sz="2133" b="1"/>
              <a:t>D</a:t>
            </a:r>
            <a:r>
              <a:rPr lang="en-GB" sz="2133"/>
              <a:t>esign </a:t>
            </a:r>
            <a:r>
              <a:rPr lang="en-GB" sz="2133" b="1"/>
              <a:t>K</a:t>
            </a:r>
            <a:r>
              <a:rPr lang="en-GB" sz="2133"/>
              <a:t>it - </a:t>
            </a:r>
            <a:r>
              <a:rPr lang="en-GB" sz="2667">
                <a:solidFill>
                  <a:schemeClr val="accent1">
                    <a:lumMod val="75000"/>
                  </a:schemeClr>
                </a:solidFill>
                <a:latin typeface="Söhne"/>
              </a:rPr>
              <a:t>information about the process technology</a:t>
            </a:r>
            <a:endParaRPr lang="en-GB" sz="2133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0EF7A-CF0F-32CD-0794-C55E5BD41D86}"/>
              </a:ext>
            </a:extLst>
          </p:cNvPr>
          <p:cNvSpPr txBox="1"/>
          <p:nvPr/>
        </p:nvSpPr>
        <p:spPr>
          <a:xfrm>
            <a:off x="850899" y="4513661"/>
            <a:ext cx="10431781" cy="181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67"/>
              <a:t>PDK includes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/>
              <a:t>Process documentation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/>
              <a:t>Device models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/>
              <a:t>Layout design rules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/>
              <a:t>Design libraries: Pre-designed circuit blocks, such as standard cells, memories, and IO cells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/>
              <a:t>…</a:t>
            </a:r>
          </a:p>
        </p:txBody>
      </p:sp>
      <p:sp>
        <p:nvSpPr>
          <p:cNvPr id="9" name="Google Shape;181;p6">
            <a:extLst>
              <a:ext uri="{FF2B5EF4-FFF2-40B4-BE49-F238E27FC236}">
                <a16:creationId xmlns:a16="http://schemas.microsoft.com/office/drawing/2014/main" id="{91E2CC20-EC78-E3E2-9BD5-EAEA5AE75F71}"/>
              </a:ext>
            </a:extLst>
          </p:cNvPr>
          <p:cNvSpPr txBox="1">
            <a:spLocks/>
          </p:cNvSpPr>
          <p:nvPr/>
        </p:nvSpPr>
        <p:spPr>
          <a:xfrm>
            <a:off x="35560" y="6350626"/>
            <a:ext cx="8346440" cy="56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1600"/>
              <a:t>More details on: </a:t>
            </a:r>
            <a:r>
              <a:rPr lang="en-GB" sz="1600">
                <a:hlinkClick r:id="rId4"/>
              </a:rPr>
              <a:t>https://skywater-pdk.readthedocs.io/en/main/index.html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96886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411480" y="0"/>
            <a:ext cx="90779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/>
              <a:t>Open-source SRAM Compiler: </a:t>
            </a:r>
            <a:r>
              <a:rPr lang="en-GB" sz="4000" err="1"/>
              <a:t>OpenRAM</a:t>
            </a:r>
            <a:endParaRPr lang="en-GB" sz="4000"/>
          </a:p>
        </p:txBody>
      </p:sp>
      <p:sp>
        <p:nvSpPr>
          <p:cNvPr id="5" name="Google Shape;181;p6">
            <a:extLst>
              <a:ext uri="{FF2B5EF4-FFF2-40B4-BE49-F238E27FC236}">
                <a16:creationId xmlns:a16="http://schemas.microsoft.com/office/drawing/2014/main" id="{1F1345B9-06A6-5F0C-7FD4-3A1CD239361C}"/>
              </a:ext>
            </a:extLst>
          </p:cNvPr>
          <p:cNvSpPr txBox="1">
            <a:spLocks/>
          </p:cNvSpPr>
          <p:nvPr/>
        </p:nvSpPr>
        <p:spPr>
          <a:xfrm>
            <a:off x="35560" y="6350626"/>
            <a:ext cx="8346440" cy="56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1600"/>
              <a:t>More details on: </a:t>
            </a:r>
            <a:r>
              <a:rPr lang="en-GB" sz="1600">
                <a:hlinkClick r:id="rId3"/>
              </a:rPr>
              <a:t>https://openram.org/</a:t>
            </a:r>
            <a:endParaRPr lang="en-GB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7F5C9-7321-C60A-3E98-5161C169E03B}"/>
              </a:ext>
            </a:extLst>
          </p:cNvPr>
          <p:cNvSpPr txBox="1"/>
          <p:nvPr/>
        </p:nvSpPr>
        <p:spPr>
          <a:xfrm>
            <a:off x="868680" y="2878880"/>
            <a:ext cx="4851400" cy="1528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67">
                <a:solidFill>
                  <a:srgbClr val="232323"/>
                </a:solidFill>
                <a:latin typeface="Helvetica Neue"/>
              </a:rPr>
              <a:t>Create SRAM for ASIC design: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 b="1">
                <a:solidFill>
                  <a:srgbClr val="232323"/>
                </a:solidFill>
                <a:latin typeface="Helvetica Neue"/>
              </a:rPr>
              <a:t>Layout</a:t>
            </a:r>
            <a:endParaRPr lang="en-GB" sz="1867">
              <a:solidFill>
                <a:srgbClr val="232323"/>
              </a:solidFill>
              <a:latin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 b="1">
                <a:solidFill>
                  <a:srgbClr val="232323"/>
                </a:solidFill>
                <a:latin typeface="Helvetica Neue"/>
              </a:rPr>
              <a:t>Netlists</a:t>
            </a:r>
            <a:endParaRPr lang="en-GB" sz="1867">
              <a:solidFill>
                <a:srgbClr val="232323"/>
              </a:solidFill>
              <a:latin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 b="1">
                <a:solidFill>
                  <a:srgbClr val="232323"/>
                </a:solidFill>
                <a:latin typeface="Helvetica Neue"/>
              </a:rPr>
              <a:t>Timing and power models</a:t>
            </a:r>
            <a:endParaRPr lang="en-GB" sz="1867">
              <a:solidFill>
                <a:srgbClr val="232323"/>
              </a:solidFill>
              <a:latin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1867" b="1">
                <a:solidFill>
                  <a:srgbClr val="232323"/>
                </a:solidFill>
                <a:latin typeface="Helvetica Neue"/>
              </a:rPr>
              <a:t>Placement and routing models</a:t>
            </a:r>
            <a:endParaRPr lang="en-GB" sz="1867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706941-1457-AFAA-252B-B15B19886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04" y="1088800"/>
            <a:ext cx="5220337" cy="1652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3A9233-DFC9-417F-9075-726B54FF0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972" y="1465733"/>
            <a:ext cx="4796317" cy="4929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97B703-9A77-6625-A3C7-A9FDC6EF274D}"/>
              </a:ext>
            </a:extLst>
          </p:cNvPr>
          <p:cNvSpPr txBox="1"/>
          <p:nvPr/>
        </p:nvSpPr>
        <p:spPr>
          <a:xfrm>
            <a:off x="868680" y="4784316"/>
            <a:ext cx="4851400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67" i="1" dirty="0">
                <a:solidFill>
                  <a:srgbClr val="232323"/>
                </a:solidFill>
                <a:latin typeface="Helvetica Neue"/>
              </a:rPr>
              <a:t>In the exercise, the memory macros used by instruction memory and data memory are </a:t>
            </a:r>
            <a:r>
              <a:rPr lang="en-GB" sz="1867" b="1" i="1" dirty="0">
                <a:solidFill>
                  <a:srgbClr val="00B050"/>
                </a:solidFill>
                <a:latin typeface="Helvetica Neue"/>
              </a:rPr>
              <a:t>already generated for you</a:t>
            </a:r>
            <a:r>
              <a:rPr lang="en-GB" sz="1867" i="1" dirty="0">
                <a:solidFill>
                  <a:srgbClr val="232323"/>
                </a:solidFill>
                <a:latin typeface="Helvetica Neue"/>
              </a:rPr>
              <a:t>. </a:t>
            </a:r>
            <a:endParaRPr lang="en-GB" sz="1867" i="1" dirty="0"/>
          </a:p>
        </p:txBody>
      </p:sp>
    </p:spTree>
    <p:extLst>
      <p:ext uri="{BB962C8B-B14F-4D97-AF65-F5344CB8AC3E}">
        <p14:creationId xmlns:p14="http://schemas.microsoft.com/office/powerpoint/2010/main" val="1082998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6">
            <a:extLst>
              <a:ext uri="{FF2B5EF4-FFF2-40B4-BE49-F238E27FC236}">
                <a16:creationId xmlns:a16="http://schemas.microsoft.com/office/drawing/2014/main" id="{8E6E6412-8975-8815-BCB1-8B4725E8135B}"/>
              </a:ext>
            </a:extLst>
          </p:cNvPr>
          <p:cNvSpPr txBox="1">
            <a:spLocks/>
          </p:cNvSpPr>
          <p:nvPr/>
        </p:nvSpPr>
        <p:spPr>
          <a:xfrm>
            <a:off x="411480" y="0"/>
            <a:ext cx="114298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 sz="4000" dirty="0"/>
              <a:t>Environment settings + Backend tools installation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83E7B-4004-69C7-E471-958B490936EB}"/>
              </a:ext>
            </a:extLst>
          </p:cNvPr>
          <p:cNvSpPr txBox="1"/>
          <p:nvPr/>
        </p:nvSpPr>
        <p:spPr>
          <a:xfrm>
            <a:off x="345100" y="1225939"/>
            <a:ext cx="9811109" cy="25849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solidFill>
                  <a:srgbClr val="444444"/>
                </a:solidFill>
                <a:latin typeface="Calibri"/>
                <a:cs typeface="Calibri"/>
              </a:rPr>
              <a:t>Backend tools installation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:</a:t>
            </a:r>
            <a:endParaRPr lang="en-US" sz="2133" b="1" dirty="0"/>
          </a:p>
          <a:p>
            <a:pPr algn="just"/>
            <a:endParaRPr lang="en-US" sz="2133" b="1" dirty="0">
              <a:solidFill>
                <a:srgbClr val="444444"/>
              </a:solidFill>
              <a:latin typeface="Calibri"/>
              <a:cs typeface="Calibri"/>
            </a:endParaRPr>
          </a:p>
          <a:p>
            <a:pPr marL="380990" indent="-380990" algn="just">
              <a:buChar char="•"/>
            </a:pP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Enter the folder: Backend/</a:t>
            </a:r>
          </a:p>
          <a:p>
            <a:pPr marL="380990" indent="-380990" algn="just">
              <a:buChar char="•"/>
            </a:pP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In the folder, run the command: </a:t>
            </a:r>
            <a:r>
              <a:rPr lang="en-US" sz="2133" b="1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source setup.sh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. This should start installing the backend tools and </a:t>
            </a:r>
            <a:r>
              <a:rPr lang="en-US" sz="2133" b="1" dirty="0" err="1">
                <a:solidFill>
                  <a:srgbClr val="444444"/>
                </a:solidFill>
                <a:latin typeface="Calibri"/>
                <a:cs typeface="Calibri"/>
              </a:rPr>
              <a:t>jupyter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 by </a:t>
            </a:r>
            <a:r>
              <a:rPr lang="en-US" sz="2133" b="1" dirty="0" err="1">
                <a:solidFill>
                  <a:srgbClr val="444444"/>
                </a:solidFill>
                <a:latin typeface="Calibri"/>
                <a:cs typeface="Calibri"/>
              </a:rPr>
              <a:t>micromamba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. (This step takes about 5 min)</a:t>
            </a:r>
          </a:p>
          <a:p>
            <a:pPr marL="380990" indent="-380990" algn="just">
              <a:buChar char="•"/>
            </a:pP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In the terminal, type the command </a:t>
            </a:r>
            <a:r>
              <a:rPr lang="en-US" sz="2133" b="1" dirty="0" err="1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jupyter</a:t>
            </a:r>
            <a:r>
              <a:rPr lang="en-US" sz="2133" b="1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-lab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. This should introduce you to the website of </a:t>
            </a:r>
            <a:r>
              <a:rPr lang="en-US" sz="2133" b="1" dirty="0" err="1">
                <a:solidFill>
                  <a:srgbClr val="444444"/>
                </a:solidFill>
                <a:latin typeface="Calibri"/>
                <a:cs typeface="Calibri"/>
              </a:rPr>
              <a:t>jupyer</a:t>
            </a:r>
            <a:r>
              <a:rPr lang="en-US" sz="2133" b="1" dirty="0">
                <a:solidFill>
                  <a:srgbClr val="444444"/>
                </a:solidFill>
                <a:latin typeface="Calibri"/>
                <a:cs typeface="Calibri"/>
              </a:rPr>
              <a:t> notebook.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52534-DE22-87E7-38BD-E246A35C20D5}"/>
              </a:ext>
            </a:extLst>
          </p:cNvPr>
          <p:cNvSpPr txBox="1"/>
          <p:nvPr/>
        </p:nvSpPr>
        <p:spPr>
          <a:xfrm>
            <a:off x="416539" y="4251700"/>
            <a:ext cx="10219739" cy="779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33" dirty="0">
                <a:solidFill>
                  <a:srgbClr val="444444"/>
                </a:solidFill>
                <a:latin typeface="Calibri"/>
                <a:cs typeface="Calibri"/>
              </a:rPr>
              <a:t>PS1: every time you want to use the backend tools and </a:t>
            </a:r>
            <a:r>
              <a:rPr lang="en-US" sz="2133" dirty="0" err="1">
                <a:solidFill>
                  <a:srgbClr val="444444"/>
                </a:solidFill>
                <a:latin typeface="Calibri"/>
                <a:cs typeface="Calibri"/>
              </a:rPr>
              <a:t>jupyter</a:t>
            </a:r>
            <a:r>
              <a:rPr lang="en-US" sz="2133" dirty="0">
                <a:solidFill>
                  <a:srgbClr val="444444"/>
                </a:solidFill>
                <a:latin typeface="Calibri"/>
                <a:cs typeface="Calibri"/>
              </a:rPr>
              <a:t>, please run the command </a:t>
            </a:r>
            <a:r>
              <a:rPr lang="en-US" sz="2133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source setup.sh</a:t>
            </a:r>
            <a:r>
              <a:rPr lang="en-US" sz="2133" dirty="0">
                <a:solidFill>
                  <a:srgbClr val="444444"/>
                </a:solidFill>
                <a:latin typeface="Calibri"/>
                <a:cs typeface="Calibri"/>
              </a:rPr>
              <a:t>.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380DA-E61B-A1BC-C1F2-65585F20E948}"/>
              </a:ext>
            </a:extLst>
          </p:cNvPr>
          <p:cNvSpPr txBox="1"/>
          <p:nvPr/>
        </p:nvSpPr>
        <p:spPr>
          <a:xfrm>
            <a:off x="416537" y="5120854"/>
            <a:ext cx="10219739" cy="779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33" dirty="0">
                <a:solidFill>
                  <a:srgbClr val="444444"/>
                </a:solidFill>
                <a:latin typeface="Calibri"/>
                <a:cs typeface="Calibri"/>
              </a:rPr>
              <a:t>PS2: if you want to use </a:t>
            </a:r>
            <a:r>
              <a:rPr lang="en-US" sz="2133" dirty="0" err="1">
                <a:solidFill>
                  <a:srgbClr val="444444"/>
                </a:solidFill>
                <a:latin typeface="Calibri"/>
                <a:cs typeface="Calibri"/>
              </a:rPr>
              <a:t>jupyter</a:t>
            </a:r>
            <a:r>
              <a:rPr lang="en-US" sz="2133" dirty="0">
                <a:solidFill>
                  <a:srgbClr val="444444"/>
                </a:solidFill>
                <a:latin typeface="Calibri"/>
                <a:cs typeface="Calibri"/>
              </a:rPr>
              <a:t>-lab at home, see manual how to open </a:t>
            </a:r>
            <a:r>
              <a:rPr lang="en-US" sz="2133" i="1" dirty="0" err="1">
                <a:solidFill>
                  <a:srgbClr val="444444"/>
                </a:solidFill>
                <a:latin typeface="Calibri"/>
                <a:cs typeface="Calibri"/>
              </a:rPr>
              <a:t>jupyter</a:t>
            </a:r>
            <a:r>
              <a:rPr lang="en-US" sz="2133" i="1" dirty="0">
                <a:solidFill>
                  <a:srgbClr val="444444"/>
                </a:solidFill>
                <a:latin typeface="Calibri"/>
                <a:cs typeface="Calibri"/>
              </a:rPr>
              <a:t> notebook remotely document. (</a:t>
            </a:r>
            <a:r>
              <a:rPr lang="en-US" sz="2133" i="1" dirty="0" err="1">
                <a:solidFill>
                  <a:srgbClr val="444444"/>
                </a:solidFill>
                <a:latin typeface="Calibri"/>
                <a:cs typeface="Calibri"/>
              </a:rPr>
              <a:t>CA_Documents</a:t>
            </a:r>
            <a:r>
              <a:rPr lang="en-US" sz="2133" i="1" dirty="0">
                <a:solidFill>
                  <a:srgbClr val="444444"/>
                </a:solidFill>
                <a:latin typeface="Calibri"/>
                <a:cs typeface="Calibri"/>
              </a:rPr>
              <a:t>/Jupyter_VNC_Manual.pdf)</a:t>
            </a:r>
          </a:p>
        </p:txBody>
      </p:sp>
    </p:spTree>
    <p:extLst>
      <p:ext uri="{BB962C8B-B14F-4D97-AF65-F5344CB8AC3E}">
        <p14:creationId xmlns:p14="http://schemas.microsoft.com/office/powerpoint/2010/main" val="339775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Course material</a:t>
            </a:r>
            <a:endParaRPr dirty="0"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838200" y="1594668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Provided material</a:t>
            </a:r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2"/>
          </p:nvPr>
        </p:nvSpPr>
        <p:spPr>
          <a:xfrm>
            <a:off x="5715000" y="875489"/>
            <a:ext cx="5366026" cy="5107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sz="4000" dirty="0"/>
              <a:t>Extra resources</a:t>
            </a:r>
            <a:endParaRPr sz="4000" dirty="0"/>
          </a:p>
          <a:p>
            <a:pPr marL="685800" lvl="1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dirty="0"/>
              <a:t>Computer organization and design. RISC-V edition.</a:t>
            </a:r>
            <a:endParaRPr dirty="0"/>
          </a:p>
          <a:p>
            <a:pPr marL="457200" lvl="1" indent="0" algn="l" rtl="0">
              <a:lnSpc>
                <a:spcPct val="120000"/>
              </a:lnSpc>
              <a:spcBef>
                <a:spcPts val="600"/>
              </a:spcBef>
              <a:buClr>
                <a:srgbClr val="0000FF"/>
              </a:buClr>
              <a:buSzPct val="100000"/>
              <a:buNone/>
            </a:pPr>
            <a:r>
              <a:rPr lang="en-GB" sz="24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https://owncloud.esat.kuleuven.be/index.php/s/HPc2rfQ5LaYfqZm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dirty="0"/>
              <a:t>RISC-V specification</a:t>
            </a:r>
            <a:endParaRPr dirty="0"/>
          </a:p>
          <a:p>
            <a:pPr marL="457200" lvl="1" indent="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None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https://riscv.org/wp-content/uploads/2017/05/riscv-spec-v2.2.pdf</a:t>
            </a:r>
            <a:endParaRPr lang="en-GB" u="sng" dirty="0">
              <a:solidFill>
                <a:schemeClr val="hlink"/>
              </a:solidFill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dirty="0"/>
              <a:t>RISC-V green card</a:t>
            </a:r>
          </a:p>
          <a:p>
            <a:pPr marL="457200" lvl="1" indent="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None/>
            </a:pPr>
            <a:r>
              <a:rPr lang="en-GB" dirty="0">
                <a:hlinkClick r:id="rId5"/>
              </a:rPr>
              <a:t>https://inst.eecs.berkeley.edu/~cs61c/fa17/img/riscvcard.pdf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dirty="0"/>
              <a:t>Verilog tutorial</a:t>
            </a:r>
            <a:endParaRPr dirty="0"/>
          </a:p>
          <a:p>
            <a:pPr marL="457200" lvl="1" indent="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None/>
            </a:pPr>
            <a:r>
              <a:rPr lang="en-GB" u="sng" dirty="0">
                <a:solidFill>
                  <a:schemeClr val="hlink"/>
                </a:solidFill>
                <a:hlinkClick r:id="rId6"/>
              </a:rPr>
              <a:t>https://www.asic-world.com/verilog/veritut.html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Char char="•"/>
            </a:pPr>
            <a:r>
              <a:rPr lang="en-GB" dirty="0"/>
              <a:t>RISC-V machine code generator *</a:t>
            </a:r>
            <a:endParaRPr dirty="0"/>
          </a:p>
          <a:p>
            <a:pPr marL="457200" lvl="1" indent="0" algn="l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None/>
            </a:pPr>
            <a:r>
              <a:rPr lang="en-GB" u="sng" dirty="0">
                <a:solidFill>
                  <a:schemeClr val="hlink"/>
                </a:solidFill>
                <a:hlinkClick r:id="rId7"/>
              </a:rPr>
              <a:t>https://github.com/Kritagya-Agarwal/Assembly-To-Machine-Code-RISC-V</a:t>
            </a:r>
            <a:r>
              <a:rPr lang="en-GB" dirty="0"/>
              <a:t> </a:t>
            </a:r>
          </a:p>
        </p:txBody>
      </p:sp>
      <p:sp>
        <p:nvSpPr>
          <p:cNvPr id="102" name="Google Shape;102;p2"/>
          <p:cNvSpPr txBox="1"/>
          <p:nvPr/>
        </p:nvSpPr>
        <p:spPr>
          <a:xfrm>
            <a:off x="3741522" y="6111419"/>
            <a:ext cx="81467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en-GB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assembles RV64 but only simulates RV32, </a:t>
            </a:r>
            <a:r>
              <a:rPr lang="en-GB" sz="12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only use it for assembly to machine code translation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DB696-0A67-7872-A3EB-7DDF605C0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974" y="2054207"/>
            <a:ext cx="4047830" cy="39927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80EB-B9FA-A96B-8E31-0FCD7913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54" y="67077"/>
            <a:ext cx="10515600" cy="1325563"/>
          </a:xfrm>
        </p:spPr>
        <p:txBody>
          <a:bodyPr/>
          <a:lstStyle/>
          <a:p>
            <a:r>
              <a:rPr lang="en-US" altLang="zh-CN" dirty="0"/>
              <a:t>Synthesis:</a:t>
            </a:r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 a critical step in the backend flow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579B7-39C4-63E3-1B60-07080603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8" y="1733021"/>
            <a:ext cx="3753895" cy="42024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A99171-345E-01E7-218D-6676CD1D5918}"/>
              </a:ext>
            </a:extLst>
          </p:cNvPr>
          <p:cNvSpPr/>
          <p:nvPr/>
        </p:nvSpPr>
        <p:spPr>
          <a:xfrm>
            <a:off x="1896534" y="1634067"/>
            <a:ext cx="2565400" cy="6604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F008-B219-C6E4-01AA-8599F5455CAE}"/>
              </a:ext>
            </a:extLst>
          </p:cNvPr>
          <p:cNvSpPr txBox="1"/>
          <p:nvPr/>
        </p:nvSpPr>
        <p:spPr>
          <a:xfrm>
            <a:off x="336747" y="6275832"/>
            <a:ext cx="6171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Session 1 will only use synthesis in the backend flow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81F503-BE96-E989-828A-4AD09CEB5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5661" r="42443" b="2194"/>
          <a:stretch/>
        </p:blipFill>
        <p:spPr bwMode="auto">
          <a:xfrm>
            <a:off x="6151464" y="1327015"/>
            <a:ext cx="4144002" cy="47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27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"/>
          <p:cNvSpPr/>
          <p:nvPr/>
        </p:nvSpPr>
        <p:spPr>
          <a:xfrm>
            <a:off x="406253" y="138456"/>
            <a:ext cx="11359200" cy="76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REMARKS</a:t>
            </a:r>
            <a:endParaRPr sz="26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8"/>
          <p:cNvSpPr/>
          <p:nvPr/>
        </p:nvSpPr>
        <p:spPr>
          <a:xfrm>
            <a:off x="533515" y="900696"/>
            <a:ext cx="11359200" cy="455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indent="358775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A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assignments must be completed in groups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2 people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A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.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358775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A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After completing each one of the exercises the results must be shown to the TAs for its correspondent    evaluation.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358775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You will hand in a small report which includes the performance of your processor after each step and some questions to answer.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358775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This project counts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4 points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in the final H05d3A grade.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report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and your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final processor design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need to be handed in through Toledo, following the below file structure: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609585" marR="0" lvl="0" indent="-30383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●"/>
            </a:pPr>
            <a:endParaRPr sz="18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1" descr="Text&#10;&#10;Description automatically generated">
            <a:extLst>
              <a:ext uri="{FF2B5EF4-FFF2-40B4-BE49-F238E27FC236}">
                <a16:creationId xmlns:a16="http://schemas.microsoft.com/office/drawing/2014/main" id="{3D0D4C61-B583-AC85-ACFF-5302567C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6" y="3641347"/>
            <a:ext cx="4205560" cy="27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D13E25-1FE2-5FC7-8FEA-0FBCD35BCE9D}"/>
              </a:ext>
            </a:extLst>
          </p:cNvPr>
          <p:cNvSpPr txBox="1"/>
          <p:nvPr/>
        </p:nvSpPr>
        <p:spPr>
          <a:xfrm>
            <a:off x="5104917" y="3641347"/>
            <a:ext cx="60967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Name your project as </a:t>
            </a:r>
            <a:r>
              <a:rPr lang="en-US" altLang="en-US" sz="2000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Group_X</a:t>
            </a: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(X is your group number); 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Put all the students’ name and students’ R-number of the group in README.txt;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You can also put anything that you think we need to know before running your project in the README.txt.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endParaRPr lang="en-US" altLang="en-US" sz="2000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The </a:t>
            </a:r>
            <a:r>
              <a:rPr lang="en-US" altLang="en-US" sz="20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deadline</a:t>
            </a: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of the project is </a:t>
            </a:r>
            <a:r>
              <a:rPr lang="en-US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May. 19th, 2023</a:t>
            </a:r>
            <a:r>
              <a:rPr lang="en-US" altLang="en-US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C8AFFA1-2CE8-99D7-426C-35D9A50969D5}"/>
              </a:ext>
            </a:extLst>
          </p:cNvPr>
          <p:cNvSpPr/>
          <p:nvPr/>
        </p:nvSpPr>
        <p:spPr>
          <a:xfrm>
            <a:off x="5104917" y="3690594"/>
            <a:ext cx="390008" cy="2158738"/>
          </a:xfrm>
          <a:prstGeom prst="leftBrace">
            <a:avLst>
              <a:gd name="adj1" fmla="val 260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ubTitle" idx="1"/>
          </p:nvPr>
        </p:nvSpPr>
        <p:spPr>
          <a:xfrm>
            <a:off x="609600" y="1469238"/>
            <a:ext cx="10972320" cy="44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highly suggest you to use </a:t>
            </a:r>
            <a:r>
              <a:rPr lang="en-GB" sz="24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a versioning tool.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helps you to:</a:t>
            </a:r>
            <a:endParaRPr dirty="0"/>
          </a:p>
          <a:p>
            <a:pPr marL="380990" lvl="8" indent="-380990" algn="l" rtl="0">
              <a:spcBef>
                <a:spcPts val="500"/>
              </a:spcBef>
              <a:spcAft>
                <a:spcPts val="0"/>
              </a:spcAft>
              <a:buSzPts val="2133"/>
              <a:buFont typeface="Arial"/>
              <a:buChar char="•"/>
            </a:pPr>
            <a:r>
              <a:rPr lang="en-GB" sz="2133" dirty="0">
                <a:latin typeface="Calibri"/>
                <a:ea typeface="Calibri"/>
                <a:cs typeface="Calibri"/>
                <a:sym typeface="Calibri"/>
              </a:rPr>
              <a:t>keep track of modifications</a:t>
            </a:r>
            <a:endParaRPr dirty="0"/>
          </a:p>
          <a:p>
            <a:pPr marL="380990" lvl="8" indent="-380990" algn="l" rtl="0">
              <a:spcBef>
                <a:spcPts val="500"/>
              </a:spcBef>
              <a:spcAft>
                <a:spcPts val="0"/>
              </a:spcAft>
              <a:buSzPts val="2133"/>
              <a:buFont typeface="Arial"/>
              <a:buChar char="•"/>
            </a:pPr>
            <a:r>
              <a:rPr lang="en-GB" sz="2133" dirty="0">
                <a:latin typeface="Calibri"/>
                <a:ea typeface="Calibri"/>
                <a:cs typeface="Calibri"/>
                <a:sym typeface="Calibri"/>
              </a:rPr>
              <a:t>automatically sync the project between group members</a:t>
            </a:r>
            <a:endParaRPr dirty="0"/>
          </a:p>
          <a:p>
            <a:pPr marL="380990" lvl="8" indent="-380990" algn="l" rtl="0">
              <a:spcBef>
                <a:spcPts val="500"/>
              </a:spcBef>
              <a:spcAft>
                <a:spcPts val="0"/>
              </a:spcAft>
              <a:buSzPts val="2133"/>
              <a:buFont typeface="Arial"/>
              <a:buChar char="•"/>
            </a:pPr>
            <a:r>
              <a:rPr lang="en-GB" sz="2133" dirty="0">
                <a:latin typeface="Calibri"/>
                <a:ea typeface="Calibri"/>
                <a:cs typeface="Calibri"/>
                <a:sym typeface="Calibri"/>
              </a:rPr>
              <a:t>allow TAs to support you more easily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have a look at the dedicated guide.</a:t>
            </a:r>
            <a:endParaRPr dirty="0"/>
          </a:p>
        </p:txBody>
      </p:sp>
      <p:sp>
        <p:nvSpPr>
          <p:cNvPr id="411" name="Google Shape;411;p19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r>
              <a:rPr lang="en-GB" sz="3733"/>
              <a:t>Keep your project safe! </a:t>
            </a:r>
            <a:endParaRPr sz="3733"/>
          </a:p>
        </p:txBody>
      </p:sp>
      <p:pic>
        <p:nvPicPr>
          <p:cNvPr id="412" name="Google Shape;4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3391" y="248181"/>
            <a:ext cx="2942539" cy="1195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3C274-3396-6E05-F2D0-EF68427B8F4B}"/>
              </a:ext>
            </a:extLst>
          </p:cNvPr>
          <p:cNvSpPr txBox="1"/>
          <p:nvPr/>
        </p:nvSpPr>
        <p:spPr>
          <a:xfrm>
            <a:off x="522387" y="1609760"/>
            <a:ext cx="11344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Please keep all 5 </a:t>
            </a:r>
            <a:r>
              <a:rPr lang="en-US" altLang="zh-CN" sz="2400" dirty="0">
                <a:solidFill>
                  <a:srgbClr val="FF0000"/>
                </a:solidFill>
              </a:rPr>
              <a:t>versions </a:t>
            </a:r>
            <a:r>
              <a:rPr lang="en-US" sz="2400" dirty="0">
                <a:solidFill>
                  <a:srgbClr val="FF0000"/>
                </a:solidFill>
              </a:rPr>
              <a:t>of your processor (RTL), we will grade based on them!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RTL design of a RISC-V microprocessor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Simple Implementation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Pipelined implementation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Data Hazard resolution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Advanced Acceleration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Branch prediction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SIMD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...</a:t>
            </a:r>
            <a:endParaRPr/>
          </a:p>
        </p:txBody>
      </p:sp>
      <p:pic>
        <p:nvPicPr>
          <p:cNvPr id="110" name="Google Shape;110;p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95916" y="1107606"/>
            <a:ext cx="3536246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6859865" y="5628106"/>
            <a:ext cx="44083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https://owncloud.esat.kuleuven.be/index.php/s/HPc2rfQ5LaYfqZm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6859865" y="583563"/>
            <a:ext cx="16312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Chapter 4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55;p4">
            <a:extLst>
              <a:ext uri="{FF2B5EF4-FFF2-40B4-BE49-F238E27FC236}">
                <a16:creationId xmlns:a16="http://schemas.microsoft.com/office/drawing/2014/main" id="{5DBCD802-3183-4242-743A-8316A2EBEA9E}"/>
              </a:ext>
            </a:extLst>
          </p:cNvPr>
          <p:cNvCxnSpPr>
            <a:cxnSpLocks/>
          </p:cNvCxnSpPr>
          <p:nvPr/>
        </p:nvCxnSpPr>
        <p:spPr>
          <a:xfrm>
            <a:off x="5360543" y="4444301"/>
            <a:ext cx="0" cy="879766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" name="Google Shape;168;p4">
            <a:extLst>
              <a:ext uri="{FF2B5EF4-FFF2-40B4-BE49-F238E27FC236}">
                <a16:creationId xmlns:a16="http://schemas.microsoft.com/office/drawing/2014/main" id="{AA82FADC-32C6-0FBF-6424-818D44755AF6}"/>
              </a:ext>
            </a:extLst>
          </p:cNvPr>
          <p:cNvCxnSpPr>
            <a:cxnSpLocks/>
          </p:cNvCxnSpPr>
          <p:nvPr/>
        </p:nvCxnSpPr>
        <p:spPr>
          <a:xfrm>
            <a:off x="5119118" y="4880495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7" name="Google Shape;117;p4"/>
          <p:cNvCxnSpPr>
            <a:cxnSpLocks/>
          </p:cNvCxnSpPr>
          <p:nvPr/>
        </p:nvCxnSpPr>
        <p:spPr>
          <a:xfrm>
            <a:off x="6996624" y="4474523"/>
            <a:ext cx="0" cy="758447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8" name="Google Shape;118;p4"/>
          <p:cNvCxnSpPr>
            <a:cxnSpLocks/>
          </p:cNvCxnSpPr>
          <p:nvPr/>
        </p:nvCxnSpPr>
        <p:spPr>
          <a:xfrm>
            <a:off x="9053134" y="4457672"/>
            <a:ext cx="0" cy="866395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" name="Google Shape;119;p4"/>
          <p:cNvCxnSpPr>
            <a:cxnSpLocks/>
          </p:cNvCxnSpPr>
          <p:nvPr/>
        </p:nvCxnSpPr>
        <p:spPr>
          <a:xfrm>
            <a:off x="10908653" y="4474523"/>
            <a:ext cx="0" cy="849544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16256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Objective</a:t>
            </a:r>
            <a:endParaRPr dirty="0"/>
          </a:p>
        </p:txBody>
      </p:sp>
      <p:cxnSp>
        <p:nvCxnSpPr>
          <p:cNvPr id="145" name="Google Shape;145;p4"/>
          <p:cNvCxnSpPr>
            <a:cxnSpLocks/>
          </p:cNvCxnSpPr>
          <p:nvPr/>
        </p:nvCxnSpPr>
        <p:spPr>
          <a:xfrm>
            <a:off x="2379870" y="114822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4"/>
          <p:cNvCxnSpPr>
            <a:cxnSpLocks/>
          </p:cNvCxnSpPr>
          <p:nvPr/>
        </p:nvCxnSpPr>
        <p:spPr>
          <a:xfrm>
            <a:off x="6036687" y="114822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4"/>
          <p:cNvCxnSpPr>
            <a:cxnSpLocks/>
          </p:cNvCxnSpPr>
          <p:nvPr/>
        </p:nvCxnSpPr>
        <p:spPr>
          <a:xfrm>
            <a:off x="7918716" y="114822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4"/>
          <p:cNvSpPr txBox="1"/>
          <p:nvPr/>
        </p:nvSpPr>
        <p:spPr>
          <a:xfrm>
            <a:off x="3036377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1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5792603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2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8543384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3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5725" y="5509200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0687" y="5509200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2993" y="5519360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0915" y="5509199"/>
            <a:ext cx="786960" cy="78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4"/>
          <p:cNvCxnSpPr>
            <a:cxnSpLocks/>
          </p:cNvCxnSpPr>
          <p:nvPr/>
        </p:nvCxnSpPr>
        <p:spPr>
          <a:xfrm>
            <a:off x="3405117" y="4444443"/>
            <a:ext cx="0" cy="879766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8054" y="5518003"/>
            <a:ext cx="786960" cy="786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/>
          <p:nvPr/>
        </p:nvSpPr>
        <p:spPr>
          <a:xfrm>
            <a:off x="2839585" y="3917501"/>
            <a:ext cx="8659289" cy="52694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2846906" y="4365467"/>
            <a:ext cx="8651971" cy="521862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Backend flow (synthesis-only)</a:t>
            </a: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159" name="Google Shape;159;p4"/>
          <p:cNvCxnSpPr/>
          <p:nvPr/>
        </p:nvCxnSpPr>
        <p:spPr>
          <a:xfrm>
            <a:off x="3337732" y="3418840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0" name="Google Shape;160;p4"/>
          <p:cNvCxnSpPr/>
          <p:nvPr/>
        </p:nvCxnSpPr>
        <p:spPr>
          <a:xfrm>
            <a:off x="5127967" y="3418839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1" name="Google Shape;161;p4"/>
          <p:cNvCxnSpPr/>
          <p:nvPr/>
        </p:nvCxnSpPr>
        <p:spPr>
          <a:xfrm>
            <a:off x="6996624" y="3418838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2" name="Google Shape;162;p4"/>
          <p:cNvCxnSpPr/>
          <p:nvPr/>
        </p:nvCxnSpPr>
        <p:spPr>
          <a:xfrm>
            <a:off x="8844615" y="3418838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" name="Google Shape;163;p4"/>
          <p:cNvCxnSpPr/>
          <p:nvPr/>
        </p:nvCxnSpPr>
        <p:spPr>
          <a:xfrm>
            <a:off x="10745847" y="3418837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7" name="Google Shape;167;p4"/>
          <p:cNvCxnSpPr>
            <a:cxnSpLocks/>
          </p:cNvCxnSpPr>
          <p:nvPr/>
        </p:nvCxnSpPr>
        <p:spPr>
          <a:xfrm>
            <a:off x="6740902" y="4892409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8" name="Google Shape;168;p4"/>
          <p:cNvCxnSpPr>
            <a:cxnSpLocks/>
          </p:cNvCxnSpPr>
          <p:nvPr/>
        </p:nvCxnSpPr>
        <p:spPr>
          <a:xfrm>
            <a:off x="8797412" y="4875558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9" name="Google Shape;169;p4"/>
          <p:cNvCxnSpPr>
            <a:cxnSpLocks/>
          </p:cNvCxnSpPr>
          <p:nvPr/>
        </p:nvCxnSpPr>
        <p:spPr>
          <a:xfrm>
            <a:off x="10652931" y="4892409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21" name="Google Shape;121;p4"/>
          <p:cNvGrpSpPr/>
          <p:nvPr/>
        </p:nvGrpSpPr>
        <p:grpSpPr>
          <a:xfrm>
            <a:off x="812800" y="2151963"/>
            <a:ext cx="10515598" cy="1269265"/>
            <a:chOff x="0" y="1053293"/>
            <a:chExt cx="10515598" cy="1269265"/>
          </a:xfrm>
        </p:grpSpPr>
        <p:sp>
          <p:nvSpPr>
            <p:cNvPr id="122" name="Google Shape;122;p4"/>
            <p:cNvSpPr/>
            <p:nvPr/>
          </p:nvSpPr>
          <p:spPr>
            <a:xfrm>
              <a:off x="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3717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skeleton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44589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144589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84023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187740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Functional single cycle processor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28612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28612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68046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371763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with multiplication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512635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512635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552069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555786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Pipelined processor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696658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696658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36092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739809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Pipelined processor with data hazard resolution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806814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8806814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9201149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9238325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Advanced acceleration 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58;p4">
            <a:extLst>
              <a:ext uri="{FF2B5EF4-FFF2-40B4-BE49-F238E27FC236}">
                <a16:creationId xmlns:a16="http://schemas.microsoft.com/office/drawing/2014/main" id="{B9799D4A-7519-D0BE-734D-C497A009B675}"/>
              </a:ext>
            </a:extLst>
          </p:cNvPr>
          <p:cNvSpPr/>
          <p:nvPr/>
        </p:nvSpPr>
        <p:spPr>
          <a:xfrm>
            <a:off x="6098106" y="4802347"/>
            <a:ext cx="1799051" cy="52186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 flow (complete)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68;p4">
            <a:extLst>
              <a:ext uri="{FF2B5EF4-FFF2-40B4-BE49-F238E27FC236}">
                <a16:creationId xmlns:a16="http://schemas.microsoft.com/office/drawing/2014/main" id="{3BBB548C-1DFE-8DC0-A945-EA5B69E217E1}"/>
              </a:ext>
            </a:extLst>
          </p:cNvPr>
          <p:cNvCxnSpPr>
            <a:cxnSpLocks/>
          </p:cNvCxnSpPr>
          <p:nvPr/>
        </p:nvCxnSpPr>
        <p:spPr>
          <a:xfrm>
            <a:off x="3163692" y="4880637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4167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155;p4">
            <a:extLst>
              <a:ext uri="{FF2B5EF4-FFF2-40B4-BE49-F238E27FC236}">
                <a16:creationId xmlns:a16="http://schemas.microsoft.com/office/drawing/2014/main" id="{88BBAF96-C2BC-51DB-D813-6D036B11652B}"/>
              </a:ext>
            </a:extLst>
          </p:cNvPr>
          <p:cNvCxnSpPr>
            <a:cxnSpLocks/>
          </p:cNvCxnSpPr>
          <p:nvPr/>
        </p:nvCxnSpPr>
        <p:spPr>
          <a:xfrm>
            <a:off x="5360543" y="4444301"/>
            <a:ext cx="0" cy="879766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" name="Google Shape;168;p4">
            <a:extLst>
              <a:ext uri="{FF2B5EF4-FFF2-40B4-BE49-F238E27FC236}">
                <a16:creationId xmlns:a16="http://schemas.microsoft.com/office/drawing/2014/main" id="{02494D52-AA22-2073-50F0-8EE692E15461}"/>
              </a:ext>
            </a:extLst>
          </p:cNvPr>
          <p:cNvCxnSpPr>
            <a:cxnSpLocks/>
          </p:cNvCxnSpPr>
          <p:nvPr/>
        </p:nvCxnSpPr>
        <p:spPr>
          <a:xfrm>
            <a:off x="5119118" y="4880495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" name="Google Shape;118;p4">
            <a:extLst>
              <a:ext uri="{FF2B5EF4-FFF2-40B4-BE49-F238E27FC236}">
                <a16:creationId xmlns:a16="http://schemas.microsoft.com/office/drawing/2014/main" id="{D0F4864D-BB27-DADB-60AA-3A338CBACB9E}"/>
              </a:ext>
            </a:extLst>
          </p:cNvPr>
          <p:cNvCxnSpPr>
            <a:cxnSpLocks/>
          </p:cNvCxnSpPr>
          <p:nvPr/>
        </p:nvCxnSpPr>
        <p:spPr>
          <a:xfrm>
            <a:off x="9053134" y="4457672"/>
            <a:ext cx="0" cy="866395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" name="Google Shape;119;p4">
            <a:extLst>
              <a:ext uri="{FF2B5EF4-FFF2-40B4-BE49-F238E27FC236}">
                <a16:creationId xmlns:a16="http://schemas.microsoft.com/office/drawing/2014/main" id="{97457FF3-BABD-BD1F-8827-C3D0CA0A7986}"/>
              </a:ext>
            </a:extLst>
          </p:cNvPr>
          <p:cNvCxnSpPr>
            <a:cxnSpLocks/>
          </p:cNvCxnSpPr>
          <p:nvPr/>
        </p:nvCxnSpPr>
        <p:spPr>
          <a:xfrm>
            <a:off x="10908653" y="4474523"/>
            <a:ext cx="15848" cy="849544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155;p4">
            <a:extLst>
              <a:ext uri="{FF2B5EF4-FFF2-40B4-BE49-F238E27FC236}">
                <a16:creationId xmlns:a16="http://schemas.microsoft.com/office/drawing/2014/main" id="{64C46789-7C96-BFFE-3EE2-65F7C3C417E7}"/>
              </a:ext>
            </a:extLst>
          </p:cNvPr>
          <p:cNvCxnSpPr>
            <a:cxnSpLocks/>
          </p:cNvCxnSpPr>
          <p:nvPr/>
        </p:nvCxnSpPr>
        <p:spPr>
          <a:xfrm>
            <a:off x="3405117" y="4444443"/>
            <a:ext cx="0" cy="879766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168;p4">
            <a:extLst>
              <a:ext uri="{FF2B5EF4-FFF2-40B4-BE49-F238E27FC236}">
                <a16:creationId xmlns:a16="http://schemas.microsoft.com/office/drawing/2014/main" id="{31AA6BF2-0690-F947-D977-953DCB23CD43}"/>
              </a:ext>
            </a:extLst>
          </p:cNvPr>
          <p:cNvCxnSpPr>
            <a:cxnSpLocks/>
          </p:cNvCxnSpPr>
          <p:nvPr/>
        </p:nvCxnSpPr>
        <p:spPr>
          <a:xfrm>
            <a:off x="8797412" y="4875558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169;p4">
            <a:extLst>
              <a:ext uri="{FF2B5EF4-FFF2-40B4-BE49-F238E27FC236}">
                <a16:creationId xmlns:a16="http://schemas.microsoft.com/office/drawing/2014/main" id="{A6EED7C7-3BCC-7170-0051-CC7458DADC6F}"/>
              </a:ext>
            </a:extLst>
          </p:cNvPr>
          <p:cNvCxnSpPr>
            <a:cxnSpLocks/>
          </p:cNvCxnSpPr>
          <p:nvPr/>
        </p:nvCxnSpPr>
        <p:spPr>
          <a:xfrm>
            <a:off x="10652931" y="4892409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168;p4">
            <a:extLst>
              <a:ext uri="{FF2B5EF4-FFF2-40B4-BE49-F238E27FC236}">
                <a16:creationId xmlns:a16="http://schemas.microsoft.com/office/drawing/2014/main" id="{82DC78EA-BC53-6870-490D-020E5B4CB541}"/>
              </a:ext>
            </a:extLst>
          </p:cNvPr>
          <p:cNvCxnSpPr>
            <a:cxnSpLocks/>
          </p:cNvCxnSpPr>
          <p:nvPr/>
        </p:nvCxnSpPr>
        <p:spPr>
          <a:xfrm>
            <a:off x="3163692" y="4880637"/>
            <a:ext cx="0" cy="432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5" name="Google Shape;145;p4"/>
          <p:cNvCxnSpPr>
            <a:cxnSpLocks/>
          </p:cNvCxnSpPr>
          <p:nvPr/>
        </p:nvCxnSpPr>
        <p:spPr>
          <a:xfrm>
            <a:off x="2405270" y="138698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4"/>
          <p:cNvCxnSpPr>
            <a:cxnSpLocks/>
          </p:cNvCxnSpPr>
          <p:nvPr/>
        </p:nvCxnSpPr>
        <p:spPr>
          <a:xfrm>
            <a:off x="6062087" y="138698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4"/>
          <p:cNvCxnSpPr>
            <a:cxnSpLocks/>
          </p:cNvCxnSpPr>
          <p:nvPr/>
        </p:nvCxnSpPr>
        <p:spPr>
          <a:xfrm>
            <a:off x="7944116" y="1386987"/>
            <a:ext cx="0" cy="5076000"/>
          </a:xfrm>
          <a:prstGeom prst="straightConnector1">
            <a:avLst/>
          </a:prstGeom>
          <a:noFill/>
          <a:ln w="57150" cap="flat" cmpd="sng">
            <a:solidFill>
              <a:srgbClr val="FB9937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2632" y="5551070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7594" y="5551070"/>
            <a:ext cx="786960" cy="786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"/>
          <p:cNvCxnSpPr/>
          <p:nvPr/>
        </p:nvCxnSpPr>
        <p:spPr>
          <a:xfrm>
            <a:off x="3363132" y="3405531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0" name="Google Shape;160;p4"/>
          <p:cNvCxnSpPr/>
          <p:nvPr/>
        </p:nvCxnSpPr>
        <p:spPr>
          <a:xfrm>
            <a:off x="5153367" y="3405530"/>
            <a:ext cx="0" cy="49866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1" name="Google Shape;161;p4"/>
          <p:cNvCxnSpPr/>
          <p:nvPr/>
        </p:nvCxnSpPr>
        <p:spPr>
          <a:xfrm>
            <a:off x="7022024" y="3405529"/>
            <a:ext cx="0" cy="498661"/>
          </a:xfrm>
          <a:prstGeom prst="straightConnector1">
            <a:avLst/>
          </a:prstGeom>
          <a:noFill/>
          <a:ln w="57150" cap="flat" cmpd="sng">
            <a:solidFill>
              <a:srgbClr val="B3C6E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2" name="Google Shape;162;p4"/>
          <p:cNvCxnSpPr/>
          <p:nvPr/>
        </p:nvCxnSpPr>
        <p:spPr>
          <a:xfrm>
            <a:off x="8870015" y="3405529"/>
            <a:ext cx="0" cy="498661"/>
          </a:xfrm>
          <a:prstGeom prst="straightConnector1">
            <a:avLst/>
          </a:prstGeom>
          <a:noFill/>
          <a:ln w="57150" cap="flat" cmpd="sng">
            <a:solidFill>
              <a:srgbClr val="B3C6E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" name="Google Shape;163;p4"/>
          <p:cNvCxnSpPr/>
          <p:nvPr/>
        </p:nvCxnSpPr>
        <p:spPr>
          <a:xfrm>
            <a:off x="10771247" y="3405528"/>
            <a:ext cx="0" cy="498661"/>
          </a:xfrm>
          <a:prstGeom prst="straightConnector1">
            <a:avLst/>
          </a:prstGeom>
          <a:noFill/>
          <a:ln w="57150" cap="flat" cmpd="sng">
            <a:solidFill>
              <a:srgbClr val="B3C6E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21" name="Google Shape;121;p4"/>
          <p:cNvGrpSpPr/>
          <p:nvPr/>
        </p:nvGrpSpPr>
        <p:grpSpPr>
          <a:xfrm>
            <a:off x="838200" y="2138654"/>
            <a:ext cx="10515598" cy="1269265"/>
            <a:chOff x="0" y="1053293"/>
            <a:chExt cx="10515598" cy="1269265"/>
          </a:xfrm>
        </p:grpSpPr>
        <p:sp>
          <p:nvSpPr>
            <p:cNvPr id="122" name="Google Shape;122;p4"/>
            <p:cNvSpPr/>
            <p:nvPr/>
          </p:nvSpPr>
          <p:spPr>
            <a:xfrm>
              <a:off x="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3717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skeleton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44589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144589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84023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187740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Functional single cycle processor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28612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28612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68046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371763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with multiplication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512635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512635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552069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B3C6E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555786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Pipelined processor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6966585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6966585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360920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B3C6E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7398096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Pipelined processor with data hazard resolution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806814" y="1524934"/>
              <a:ext cx="278663" cy="3259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8806814" y="1590131"/>
              <a:ext cx="195064" cy="195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9201149" y="1053293"/>
              <a:ext cx="1314449" cy="1269265"/>
            </a:xfrm>
            <a:prstGeom prst="roundRect">
              <a:avLst>
                <a:gd name="adj" fmla="val 10000"/>
              </a:avLst>
            </a:prstGeom>
            <a:solidFill>
              <a:srgbClr val="B3C6E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9238325" y="1090469"/>
              <a:ext cx="1240097" cy="1194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GB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Advanced acceleration 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Google Shape;305;p13">
            <a:extLst>
              <a:ext uri="{FF2B5EF4-FFF2-40B4-BE49-F238E27FC236}">
                <a16:creationId xmlns:a16="http://schemas.microsoft.com/office/drawing/2014/main" id="{197E8DEF-9710-D971-1995-10DA669C5C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9900" y="5551070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6;p13">
            <a:extLst>
              <a:ext uri="{FF2B5EF4-FFF2-40B4-BE49-F238E27FC236}">
                <a16:creationId xmlns:a16="http://schemas.microsoft.com/office/drawing/2014/main" id="{4BF32D45-9167-5D5F-1260-3B8DA0CD51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7822" y="5551069"/>
            <a:ext cx="786960" cy="7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8;p13">
            <a:extLst>
              <a:ext uri="{FF2B5EF4-FFF2-40B4-BE49-F238E27FC236}">
                <a16:creationId xmlns:a16="http://schemas.microsoft.com/office/drawing/2014/main" id="{3FCA85AD-39A2-B9D7-0ADF-B77FA25BEB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4961" y="5559873"/>
            <a:ext cx="786960" cy="78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7;p4">
            <a:extLst>
              <a:ext uri="{FF2B5EF4-FFF2-40B4-BE49-F238E27FC236}">
                <a16:creationId xmlns:a16="http://schemas.microsoft.com/office/drawing/2014/main" id="{92D95964-2695-06ED-21BE-7F5B3EF4F22D}"/>
              </a:ext>
            </a:extLst>
          </p:cNvPr>
          <p:cNvSpPr/>
          <p:nvPr/>
        </p:nvSpPr>
        <p:spPr>
          <a:xfrm>
            <a:off x="2839585" y="3917501"/>
            <a:ext cx="8659289" cy="52694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8;p4">
            <a:extLst>
              <a:ext uri="{FF2B5EF4-FFF2-40B4-BE49-F238E27FC236}">
                <a16:creationId xmlns:a16="http://schemas.microsoft.com/office/drawing/2014/main" id="{4DBD5539-C596-FFCD-C097-314A1AB05036}"/>
              </a:ext>
            </a:extLst>
          </p:cNvPr>
          <p:cNvSpPr/>
          <p:nvPr/>
        </p:nvSpPr>
        <p:spPr>
          <a:xfrm>
            <a:off x="2846906" y="4365467"/>
            <a:ext cx="8651971" cy="521862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Backend flow (synthesis-only)</a:t>
            </a: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158;p4">
            <a:extLst>
              <a:ext uri="{FF2B5EF4-FFF2-40B4-BE49-F238E27FC236}">
                <a16:creationId xmlns:a16="http://schemas.microsoft.com/office/drawing/2014/main" id="{C3EE7B30-53EA-7CE5-949F-278E82E15B63}"/>
              </a:ext>
            </a:extLst>
          </p:cNvPr>
          <p:cNvSpPr/>
          <p:nvPr/>
        </p:nvSpPr>
        <p:spPr>
          <a:xfrm>
            <a:off x="6098106" y="4802347"/>
            <a:ext cx="1799051" cy="52186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 flow (complete)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20;p4">
            <a:extLst>
              <a:ext uri="{FF2B5EF4-FFF2-40B4-BE49-F238E27FC236}">
                <a16:creationId xmlns:a16="http://schemas.microsoft.com/office/drawing/2014/main" id="{85A3CFCF-E8C0-C042-308D-E4D0D6936E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56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Objective</a:t>
            </a:r>
            <a:endParaRPr dirty="0"/>
          </a:p>
        </p:txBody>
      </p:sp>
      <p:sp>
        <p:nvSpPr>
          <p:cNvPr id="19" name="Google Shape;148;p4">
            <a:extLst>
              <a:ext uri="{FF2B5EF4-FFF2-40B4-BE49-F238E27FC236}">
                <a16:creationId xmlns:a16="http://schemas.microsoft.com/office/drawing/2014/main" id="{3080C2C2-2259-8268-98ED-A7384F9CEAF8}"/>
              </a:ext>
            </a:extLst>
          </p:cNvPr>
          <p:cNvSpPr txBox="1"/>
          <p:nvPr/>
        </p:nvSpPr>
        <p:spPr>
          <a:xfrm>
            <a:off x="3036377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1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49;p4">
            <a:extLst>
              <a:ext uri="{FF2B5EF4-FFF2-40B4-BE49-F238E27FC236}">
                <a16:creationId xmlns:a16="http://schemas.microsoft.com/office/drawing/2014/main" id="{9E570D9A-E84D-F24B-E27B-BD613148DF83}"/>
              </a:ext>
            </a:extLst>
          </p:cNvPr>
          <p:cNvSpPr txBox="1"/>
          <p:nvPr/>
        </p:nvSpPr>
        <p:spPr>
          <a:xfrm>
            <a:off x="5792603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Session 2</a:t>
            </a:r>
            <a:endParaRPr sz="2400" b="1"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50;p4">
            <a:extLst>
              <a:ext uri="{FF2B5EF4-FFF2-40B4-BE49-F238E27FC236}">
                <a16:creationId xmlns:a16="http://schemas.microsoft.com/office/drawing/2014/main" id="{732F8727-CB54-3C6D-23A1-34CD8B91EF71}"/>
              </a:ext>
            </a:extLst>
          </p:cNvPr>
          <p:cNvSpPr txBox="1"/>
          <p:nvPr/>
        </p:nvSpPr>
        <p:spPr>
          <a:xfrm>
            <a:off x="8543384" y="1159985"/>
            <a:ext cx="2381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Session 3</a:t>
            </a:r>
            <a:endParaRPr sz="2400" b="1"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191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67670" y="844563"/>
            <a:ext cx="6783030" cy="5353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4"/>
          <p:cNvSpPr txBox="1">
            <a:spLocks noGrp="1"/>
          </p:cNvSpPr>
          <p:nvPr>
            <p:ph type="title"/>
          </p:nvPr>
        </p:nvSpPr>
        <p:spPr>
          <a:xfrm>
            <a:off x="224474" y="271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Base architecture</a:t>
            </a:r>
            <a:endParaRPr dirty="0"/>
          </a:p>
        </p:txBody>
      </p:sp>
      <p:sp>
        <p:nvSpPr>
          <p:cNvPr id="329" name="Google Shape;329;p14"/>
          <p:cNvSpPr/>
          <p:nvPr/>
        </p:nvSpPr>
        <p:spPr>
          <a:xfrm>
            <a:off x="7542849" y="2088834"/>
            <a:ext cx="536794" cy="13814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4"/>
          <p:cNvSpPr/>
          <p:nvPr/>
        </p:nvSpPr>
        <p:spPr>
          <a:xfrm>
            <a:off x="9449381" y="3629185"/>
            <a:ext cx="824316" cy="1155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4"/>
          <p:cNvSpPr/>
          <p:nvPr/>
        </p:nvSpPr>
        <p:spPr>
          <a:xfrm>
            <a:off x="7833360" y="3520469"/>
            <a:ext cx="1047750" cy="141590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4"/>
          <p:cNvSpPr/>
          <p:nvPr/>
        </p:nvSpPr>
        <p:spPr>
          <a:xfrm>
            <a:off x="9266306" y="5005548"/>
            <a:ext cx="550191" cy="83214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4"/>
          <p:cNvSpPr/>
          <p:nvPr/>
        </p:nvSpPr>
        <p:spPr>
          <a:xfrm>
            <a:off x="5107304" y="784860"/>
            <a:ext cx="6688455" cy="3406140"/>
          </a:xfrm>
          <a:custGeom>
            <a:avLst/>
            <a:gdLst/>
            <a:ahLst/>
            <a:cxnLst/>
            <a:rect l="l" t="t" r="r" b="b"/>
            <a:pathLst>
              <a:path w="6688455" h="3406140" extrusionOk="0">
                <a:moveTo>
                  <a:pt x="523875" y="3406140"/>
                </a:moveTo>
                <a:lnTo>
                  <a:pt x="531495" y="1623060"/>
                </a:lnTo>
                <a:lnTo>
                  <a:pt x="2329815" y="1623060"/>
                </a:lnTo>
                <a:lnTo>
                  <a:pt x="2329815" y="868680"/>
                </a:lnTo>
                <a:lnTo>
                  <a:pt x="4349115" y="868680"/>
                </a:lnTo>
                <a:lnTo>
                  <a:pt x="4349115" y="556260"/>
                </a:lnTo>
                <a:lnTo>
                  <a:pt x="5287327" y="556260"/>
                </a:lnTo>
                <a:cubicBezTo>
                  <a:pt x="5284152" y="965200"/>
                  <a:pt x="5285741" y="1369377"/>
                  <a:pt x="5282566" y="1778317"/>
                </a:cubicBezTo>
                <a:lnTo>
                  <a:pt x="6688455" y="1783080"/>
                </a:lnTo>
                <a:lnTo>
                  <a:pt x="6688455" y="0"/>
                </a:lnTo>
                <a:lnTo>
                  <a:pt x="5715" y="0"/>
                </a:lnTo>
                <a:lnTo>
                  <a:pt x="0" y="3403283"/>
                </a:lnTo>
                <a:lnTo>
                  <a:pt x="523875" y="3406140"/>
                </a:lnTo>
                <a:close/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4"/>
          <p:cNvSpPr/>
          <p:nvPr/>
        </p:nvSpPr>
        <p:spPr>
          <a:xfrm>
            <a:off x="8985885" y="1390650"/>
            <a:ext cx="1366838" cy="1057275"/>
          </a:xfrm>
          <a:custGeom>
            <a:avLst/>
            <a:gdLst/>
            <a:ahLst/>
            <a:cxnLst/>
            <a:rect l="l" t="t" r="r" b="b"/>
            <a:pathLst>
              <a:path w="1366838" h="1057275" extrusionOk="0">
                <a:moveTo>
                  <a:pt x="9525" y="1057275"/>
                </a:moveTo>
                <a:lnTo>
                  <a:pt x="1100138" y="1057275"/>
                </a:lnTo>
                <a:lnTo>
                  <a:pt x="1100138" y="847725"/>
                </a:lnTo>
                <a:lnTo>
                  <a:pt x="1366838" y="847725"/>
                </a:lnTo>
                <a:lnTo>
                  <a:pt x="1366838" y="0"/>
                </a:lnTo>
                <a:lnTo>
                  <a:pt x="547688" y="0"/>
                </a:lnTo>
                <a:lnTo>
                  <a:pt x="547688" y="433388"/>
                </a:lnTo>
                <a:lnTo>
                  <a:pt x="0" y="433388"/>
                </a:lnTo>
                <a:lnTo>
                  <a:pt x="9525" y="1057275"/>
                </a:lnTo>
                <a:close/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4"/>
          <p:cNvSpPr/>
          <p:nvPr/>
        </p:nvSpPr>
        <p:spPr>
          <a:xfrm>
            <a:off x="8031770" y="5005547"/>
            <a:ext cx="650929" cy="79454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4"/>
          <p:cNvSpPr txBox="1"/>
          <p:nvPr/>
        </p:nvSpPr>
        <p:spPr>
          <a:xfrm>
            <a:off x="9000374" y="2399595"/>
            <a:ext cx="10397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branch_unit.v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4"/>
          <p:cNvSpPr txBox="1"/>
          <p:nvPr/>
        </p:nvSpPr>
        <p:spPr>
          <a:xfrm>
            <a:off x="5034278" y="507861"/>
            <a:ext cx="6299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pc.v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9367598" y="3377264"/>
            <a:ext cx="6196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alu.v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9775676" y="5601550"/>
            <a:ext cx="9960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alu_control.v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7459964" y="1814131"/>
            <a:ext cx="10537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control_unit.v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6289921" y="4890319"/>
            <a:ext cx="178972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immediate_extend_unit.v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6867054" y="4452943"/>
            <a:ext cx="10310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register_file.v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4"/>
          <p:cNvSpPr txBox="1">
            <a:spLocks noGrp="1"/>
          </p:cNvSpPr>
          <p:nvPr>
            <p:ph type="body" idx="1"/>
          </p:nvPr>
        </p:nvSpPr>
        <p:spPr>
          <a:xfrm>
            <a:off x="446992" y="1390650"/>
            <a:ext cx="5181600" cy="478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dirty="0"/>
              <a:t>RTL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alu_control.v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alu.v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branch_unit.v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control_unit.v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cpu.v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immediate_extend_unit.v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/>
              <a:t>mux_2.v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pc.v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register_file.v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dirty="0" err="1"/>
              <a:t>sram.v</a:t>
            </a:r>
            <a:endParaRPr dirty="0"/>
          </a:p>
        </p:txBody>
      </p:sp>
      <p:sp>
        <p:nvSpPr>
          <p:cNvPr id="344" name="Google Shape;344;p14"/>
          <p:cNvSpPr/>
          <p:nvPr/>
        </p:nvSpPr>
        <p:spPr>
          <a:xfrm>
            <a:off x="4959458" y="507861"/>
            <a:ext cx="7113722" cy="584227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4868549" y="141558"/>
            <a:ext cx="12274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cpu.v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8248420" y="6401088"/>
            <a:ext cx="37858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Patterson-Hennessy Section 4.1 to 4.4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"/>
          <p:cNvSpPr txBox="1">
            <a:spLocks noGrp="1"/>
          </p:cNvSpPr>
          <p:nvPr>
            <p:ph type="title"/>
          </p:nvPr>
        </p:nvSpPr>
        <p:spPr>
          <a:xfrm>
            <a:off x="464949" y="2630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Session Objective</a:t>
            </a:r>
            <a:r>
              <a:rPr lang="en-US" altLang="zh-CN" dirty="0"/>
              <a:t>s</a:t>
            </a:r>
            <a:endParaRPr dirty="0"/>
          </a:p>
        </p:txBody>
      </p:sp>
      <p:sp>
        <p:nvSpPr>
          <p:cNvPr id="352" name="Google Shape;352;p15"/>
          <p:cNvSpPr txBox="1">
            <a:spLocks noGrp="1"/>
          </p:cNvSpPr>
          <p:nvPr>
            <p:ph type="body" idx="1"/>
          </p:nvPr>
        </p:nvSpPr>
        <p:spPr>
          <a:xfrm>
            <a:off x="529526" y="1695617"/>
            <a:ext cx="555485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Functional single-cycle processor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Modify the </a:t>
            </a:r>
            <a:r>
              <a:rPr lang="en-GB" b="1" dirty="0" err="1">
                <a:latin typeface="Consolas" panose="020B0609020204030204" pitchFamily="49" charset="0"/>
                <a:sym typeface="Consolas"/>
              </a:rPr>
              <a:t>control_unit.v</a:t>
            </a:r>
            <a:r>
              <a:rPr lang="en-GB" b="1" dirty="0">
                <a:latin typeface="Consolas" panose="020B0609020204030204" pitchFamily="49" charset="0"/>
              </a:rPr>
              <a:t> </a:t>
            </a:r>
            <a:r>
              <a:rPr lang="en-GB" dirty="0"/>
              <a:t>to support BEQ, JUMP, LD, SD, ADDI and R-type ALU instructions (ALU_R)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0000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  <a:latin typeface="Calibri"/>
                <a:ea typeface="Calibri"/>
                <a:cs typeface="Calibri"/>
                <a:sym typeface="Calibri"/>
              </a:rPr>
              <a:t>Run </a:t>
            </a:r>
            <a:r>
              <a:rPr lang="en-GB" dirty="0">
                <a:solidFill>
                  <a:srgbClr val="00000A"/>
                </a:solidFill>
                <a:latin typeface="Consolas"/>
                <a:ea typeface="Consolas"/>
                <a:cs typeface="Consolas"/>
                <a:sym typeface="Consolas"/>
              </a:rPr>
              <a:t>SIMPLE_PROGRAM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</a:rPr>
              <a:t>Copy the instruction and data memory for simple program to </a:t>
            </a:r>
            <a:r>
              <a:rPr lang="en-GB" dirty="0" err="1">
                <a:solidFill>
                  <a:srgbClr val="00000A"/>
                </a:solidFill>
              </a:rPr>
              <a:t>imem</a:t>
            </a:r>
            <a:r>
              <a:rPr lang="en-GB" dirty="0">
                <a:solidFill>
                  <a:srgbClr val="00000A"/>
                </a:solidFill>
              </a:rPr>
              <a:t> and </a:t>
            </a:r>
            <a:r>
              <a:rPr lang="en-GB" dirty="0" err="1">
                <a:solidFill>
                  <a:srgbClr val="00000A"/>
                </a:solidFill>
              </a:rPr>
              <a:t>dmem</a:t>
            </a:r>
            <a:endParaRPr dirty="0">
              <a:solidFill>
                <a:srgbClr val="00000A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GB" sz="13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cat data/</a:t>
            </a:r>
            <a:r>
              <a:rPr lang="en-GB" sz="1300" dirty="0" err="1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testcode_m</a:t>
            </a:r>
            <a:r>
              <a:rPr lang="en-GB" sz="13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/simpleprogram_imem_content.txt &gt; data/imem_content.txt</a:t>
            </a:r>
            <a:endParaRPr sz="13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GB" sz="13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cat data/</a:t>
            </a:r>
            <a:r>
              <a:rPr lang="en-GB" sz="1300" dirty="0" err="1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testcode_m</a:t>
            </a:r>
            <a:r>
              <a:rPr lang="en-GB" sz="13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/simpleprogram_dmem_content.txt &gt; data/dmem_content.txt</a:t>
            </a:r>
            <a:endParaRPr sz="13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</a:rPr>
              <a:t>Run simulation with </a:t>
            </a:r>
            <a:r>
              <a:rPr lang="en-GB" sz="1300" dirty="0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make </a:t>
            </a:r>
            <a:r>
              <a:rPr lang="en-GB" sz="1300" dirty="0" err="1">
                <a:solidFill>
                  <a:schemeClr val="lt1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nc</a:t>
            </a:r>
            <a:endParaRPr dirty="0"/>
          </a:p>
          <a:p>
            <a:pPr marL="685800" lvl="1" indent="-15303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700" dirty="0">
              <a:solidFill>
                <a:schemeClr val="lt1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  <a:latin typeface="Calibri"/>
                <a:ea typeface="Calibri"/>
                <a:cs typeface="Calibri"/>
                <a:sym typeface="Calibri"/>
              </a:rPr>
              <a:t>Run </a:t>
            </a:r>
            <a:r>
              <a:rPr lang="en-GB" dirty="0">
                <a:solidFill>
                  <a:srgbClr val="00000A"/>
                </a:solidFill>
                <a:latin typeface="Consolas"/>
                <a:ea typeface="Consolas"/>
                <a:cs typeface="Consolas"/>
                <a:sym typeface="Consolas"/>
              </a:rPr>
              <a:t>MULT1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</a:rPr>
              <a:t>See above with </a:t>
            </a:r>
            <a:r>
              <a:rPr lang="en-GB" dirty="0">
                <a:solidFill>
                  <a:srgbClr val="00000A"/>
                </a:solidFill>
                <a:sym typeface="Consolas"/>
              </a:rPr>
              <a:t>mult1 </a:t>
            </a:r>
            <a:r>
              <a:rPr lang="en-GB" dirty="0">
                <a:solidFill>
                  <a:srgbClr val="00000A"/>
                </a:solidFill>
              </a:rPr>
              <a:t>instead of </a:t>
            </a:r>
            <a:r>
              <a:rPr lang="en-GB" dirty="0" err="1">
                <a:solidFill>
                  <a:srgbClr val="00000A"/>
                </a:solidFill>
                <a:sym typeface="Consolas"/>
              </a:rPr>
              <a:t>simpleprogram</a:t>
            </a:r>
            <a:endParaRPr dirty="0">
              <a:solidFill>
                <a:srgbClr val="00000A"/>
              </a:solidFill>
              <a:sym typeface="Consolas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353" name="Google Shape;353;p15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490275" cy="3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>
                <a:highlight>
                  <a:srgbClr val="FFFF00"/>
                </a:highlight>
              </a:rPr>
              <a:t>Simple Program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grpSp>
        <p:nvGrpSpPr>
          <p:cNvPr id="354" name="Google Shape;354;p15"/>
          <p:cNvGrpSpPr/>
          <p:nvPr/>
        </p:nvGrpSpPr>
        <p:grpSpPr>
          <a:xfrm>
            <a:off x="7974586" y="451744"/>
            <a:ext cx="3622602" cy="948102"/>
            <a:chOff x="707" y="86619"/>
            <a:chExt cx="3622602" cy="948102"/>
          </a:xfrm>
        </p:grpSpPr>
        <p:sp>
          <p:nvSpPr>
            <p:cNvPr id="355" name="Google Shape;355;p15"/>
            <p:cNvSpPr/>
            <p:nvPr/>
          </p:nvSpPr>
          <p:spPr>
            <a:xfrm>
              <a:off x="707" y="86619"/>
              <a:ext cx="1509417" cy="948102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 txBox="1"/>
            <p:nvPr/>
          </p:nvSpPr>
          <p:spPr>
            <a:xfrm>
              <a:off x="28476" y="114388"/>
              <a:ext cx="1453879" cy="892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skeleton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61067" y="373503"/>
              <a:ext cx="319996" cy="37433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 txBox="1"/>
            <p:nvPr/>
          </p:nvSpPr>
          <p:spPr>
            <a:xfrm>
              <a:off x="1661067" y="448370"/>
              <a:ext cx="223997" cy="224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2113892" y="86619"/>
              <a:ext cx="1509417" cy="948102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 txBox="1"/>
            <p:nvPr/>
          </p:nvSpPr>
          <p:spPr>
            <a:xfrm>
              <a:off x="2141661" y="114388"/>
              <a:ext cx="1453879" cy="892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Functional single cycle processor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15"/>
          <p:cNvSpPr/>
          <p:nvPr/>
        </p:nvSpPr>
        <p:spPr>
          <a:xfrm>
            <a:off x="6172199" y="2443714"/>
            <a:ext cx="5408909" cy="311516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 x8, x0, 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 x9, x8,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sd x9, 0(x0)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x17, 0(x0)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x18, 8(x0)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x19, x17, x18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beq x9, x17, FINAL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x20, x8, x9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FINAL: add x20, x18, x19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sll x21, x18, x8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nsolas"/>
              <a:buNone/>
            </a:pPr>
            <a:r>
              <a:rPr lang="en-GB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STOP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15"/>
          <p:cNvSpPr txBox="1"/>
          <p:nvPr/>
        </p:nvSpPr>
        <p:spPr>
          <a:xfrm>
            <a:off x="7514092" y="5646845"/>
            <a:ext cx="40838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STOP is a "fake" instruction used for the </a:t>
            </a:r>
            <a:r>
              <a:rPr lang="en-GB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cpu_tb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recognize the end of the program (See line 304-306 of </a:t>
            </a:r>
            <a:r>
              <a:rPr lang="en-GB" sz="10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cpu_tb.v</a:t>
            </a:r>
            <a:r>
              <a:rPr lang="en-GB" sz="1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"/>
          <p:cNvSpPr txBox="1">
            <a:spLocks noGrp="1"/>
          </p:cNvSpPr>
          <p:nvPr>
            <p:ph type="body" idx="1"/>
          </p:nvPr>
        </p:nvSpPr>
        <p:spPr>
          <a:xfrm>
            <a:off x="464949" y="1399422"/>
            <a:ext cx="5554851" cy="4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Multiplication algorithm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369" name="Google Shape;369;p16"/>
          <p:cNvGrpSpPr/>
          <p:nvPr/>
        </p:nvGrpSpPr>
        <p:grpSpPr>
          <a:xfrm>
            <a:off x="7974586" y="451744"/>
            <a:ext cx="3622602" cy="948102"/>
            <a:chOff x="707" y="86619"/>
            <a:chExt cx="3622602" cy="948102"/>
          </a:xfrm>
        </p:grpSpPr>
        <p:sp>
          <p:nvSpPr>
            <p:cNvPr id="370" name="Google Shape;370;p16"/>
            <p:cNvSpPr/>
            <p:nvPr/>
          </p:nvSpPr>
          <p:spPr>
            <a:xfrm>
              <a:off x="707" y="86619"/>
              <a:ext cx="1509417" cy="948102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 txBox="1"/>
            <p:nvPr/>
          </p:nvSpPr>
          <p:spPr>
            <a:xfrm>
              <a:off x="28476" y="114388"/>
              <a:ext cx="1453879" cy="892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skeleton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1661067" y="373503"/>
              <a:ext cx="319996" cy="37433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 txBox="1"/>
            <p:nvPr/>
          </p:nvSpPr>
          <p:spPr>
            <a:xfrm>
              <a:off x="1661067" y="448370"/>
              <a:ext cx="223997" cy="224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2113892" y="86619"/>
              <a:ext cx="1509417" cy="948102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 txBox="1"/>
            <p:nvPr/>
          </p:nvSpPr>
          <p:spPr>
            <a:xfrm>
              <a:off x="2141661" y="114388"/>
              <a:ext cx="1453879" cy="892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Functional single cycle processor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16"/>
          <p:cNvSpPr/>
          <p:nvPr/>
        </p:nvSpPr>
        <p:spPr>
          <a:xfrm>
            <a:off x="7729782" y="1645109"/>
            <a:ext cx="3624018" cy="500640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x16, x0, 80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x8, x0,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x9, x0,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x10, x0, 1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Looping over operands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M1:ld x17, 0(x8)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x18, 8(x8)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x23, x0, 64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x19, x0,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x20, x0,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x22, x0, x17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Multiplication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LOOP_0: and x21, x18, x19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beq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x21, x0, SHIFTING_0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x20, x20, x22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SHIFTING_0: </a:t>
            </a: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sll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x22, x22, x10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sll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x19, x19, x10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x23, x23, -1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beq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x23, x0, M2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jal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LOOP_0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Summing results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M2: add x9, x9, x20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x16, x16, -16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x8, x8, 16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beq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x16, x0, FINISH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jal</a:t>
            </a: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FINISH: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16"/>
          <p:cNvSpPr/>
          <p:nvPr/>
        </p:nvSpPr>
        <p:spPr>
          <a:xfrm>
            <a:off x="9455905" y="1690688"/>
            <a:ext cx="1782000" cy="197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16: Total size of data memory</a:t>
            </a: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8: Data Memory Pointer</a:t>
            </a: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23: Iteration over the number of bits</a:t>
            </a: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20: Accumulated result of each multiplication</a:t>
            </a: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9: Final result</a:t>
            </a: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6"/>
          <p:cNvSpPr/>
          <p:nvPr/>
        </p:nvSpPr>
        <p:spPr>
          <a:xfrm>
            <a:off x="645764" y="2027317"/>
            <a:ext cx="3277080" cy="225864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Algorithm 1:</a:t>
            </a:r>
            <a:endParaRPr sz="14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 b="0" strike="noStrik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</a:t>
            </a:r>
            <a:r>
              <a:rPr lang="en-GB" sz="1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0</a:t>
            </a:r>
            <a:endParaRPr sz="14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= operand1</a:t>
            </a:r>
            <a:endParaRPr sz="14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Traverse each bit of operand2  (LSB -&gt; MSB)</a:t>
            </a:r>
            <a:endParaRPr sz="14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bit of operand2 is 1, accumulate. </a:t>
            </a:r>
            <a:r>
              <a:rPr lang="en-GB" sz="1400" b="0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</a:t>
            </a: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GB" sz="1400" b="0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</a:t>
            </a: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N.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bit is 0, </a:t>
            </a:r>
            <a:r>
              <a:rPr lang="en-GB" sz="1400" b="0" i="0" u="none" strike="noStrike" cap="none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</a:t>
            </a: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Acc.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6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Left shift N by 1 position.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9" name="Google Shape;379;p16"/>
          <p:cNvGraphicFramePr/>
          <p:nvPr/>
        </p:nvGraphicFramePr>
        <p:xfrm>
          <a:off x="4143643" y="2044117"/>
          <a:ext cx="2506350" cy="2225100"/>
        </p:xfrm>
        <a:graphic>
          <a:graphicData uri="http://schemas.openxmlformats.org/drawingml/2006/table">
            <a:tbl>
              <a:tblPr firstRow="1" bandRow="1">
                <a:noFill/>
                <a:tableStyleId>{BB35B87A-A7C9-4674-86CE-48AE71C98A72}</a:tableStyleId>
              </a:tblPr>
              <a:tblGrid>
                <a:gridCol w="41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7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1</a:t>
                      </a: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0" name="Google Shape;380;p16"/>
          <p:cNvSpPr txBox="1"/>
          <p:nvPr/>
        </p:nvSpPr>
        <p:spPr>
          <a:xfrm>
            <a:off x="645765" y="4530080"/>
            <a:ext cx="5374036" cy="212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6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MULT1</a:t>
            </a:r>
            <a:endParaRPr sz="2600">
              <a:highlight>
                <a:srgbClr val="FFFF00"/>
              </a:highlight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Multiply adjacent operand in pairs (5 multiplications) using Algorithm 1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Sums results together </a:t>
            </a:r>
            <a:endParaRPr/>
          </a:p>
        </p:txBody>
      </p:sp>
      <p:sp>
        <p:nvSpPr>
          <p:cNvPr id="4" name="Google Shape;351;p15">
            <a:extLst>
              <a:ext uri="{FF2B5EF4-FFF2-40B4-BE49-F238E27FC236}">
                <a16:creationId xmlns:a16="http://schemas.microsoft.com/office/drawing/2014/main" id="{6C45EF49-5757-04A5-5D74-62C082CBBD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949" y="2630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Session Objective</a:t>
            </a:r>
            <a:r>
              <a:rPr lang="en-US" altLang="zh-CN" dirty="0"/>
              <a:t>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"/>
          <p:cNvSpPr txBox="1">
            <a:spLocks noGrp="1"/>
          </p:cNvSpPr>
          <p:nvPr>
            <p:ph type="body" idx="1"/>
          </p:nvPr>
        </p:nvSpPr>
        <p:spPr>
          <a:xfrm>
            <a:off x="464949" y="1825625"/>
            <a:ext cx="555485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Single cycle processor with multiplication support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Modify the </a:t>
            </a:r>
            <a:r>
              <a:rPr lang="en-GB" sz="2000" b="1" dirty="0" err="1">
                <a:latin typeface="Consolas" panose="020B0609020204030204" pitchFamily="49" charset="0"/>
                <a:sym typeface="Consolas"/>
              </a:rPr>
              <a:t>control_unit.v</a:t>
            </a:r>
            <a:r>
              <a:rPr lang="en-GB" sz="1900" dirty="0"/>
              <a:t>,  </a:t>
            </a:r>
            <a:r>
              <a:rPr lang="en-GB" sz="2000" b="1" dirty="0" err="1">
                <a:latin typeface="Consolas" panose="020B0609020204030204" pitchFamily="49" charset="0"/>
                <a:sym typeface="Consolas"/>
              </a:rPr>
              <a:t>alu_control.v</a:t>
            </a:r>
            <a:r>
              <a:rPr lang="en-GB" sz="2000" b="1" dirty="0">
                <a:latin typeface="Consolas" panose="020B0609020204030204" pitchFamily="49" charset="0"/>
                <a:sym typeface="Consolas"/>
              </a:rPr>
              <a:t> </a:t>
            </a:r>
            <a:r>
              <a:rPr lang="en-GB" sz="1900" dirty="0"/>
              <a:t>and </a:t>
            </a:r>
            <a:r>
              <a:rPr lang="en-GB" sz="2000" b="1" dirty="0" err="1">
                <a:latin typeface="Consolas" panose="020B0609020204030204" pitchFamily="49" charset="0"/>
                <a:sym typeface="Consolas"/>
              </a:rPr>
              <a:t>alu.v</a:t>
            </a:r>
            <a:r>
              <a:rPr lang="en-GB" sz="19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/>
              <a:t>to support the </a:t>
            </a:r>
            <a:r>
              <a:rPr lang="en-GB" i="1" dirty="0" err="1"/>
              <a:t>mul</a:t>
            </a:r>
            <a:r>
              <a:rPr lang="en-GB" dirty="0"/>
              <a:t> instruction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rgbClr val="0000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A"/>
              </a:buClr>
              <a:buSzPct val="100000"/>
              <a:buChar char="•"/>
            </a:pPr>
            <a:r>
              <a:rPr lang="en-GB" dirty="0">
                <a:solidFill>
                  <a:srgbClr val="00000A"/>
                </a:solidFill>
                <a:latin typeface="Calibri"/>
                <a:ea typeface="Calibri"/>
                <a:cs typeface="Calibri"/>
                <a:sym typeface="Calibri"/>
              </a:rPr>
              <a:t>Run </a:t>
            </a:r>
            <a:r>
              <a:rPr lang="en-GB" dirty="0">
                <a:solidFill>
                  <a:srgbClr val="00000A"/>
                </a:solidFill>
                <a:latin typeface="Consolas"/>
                <a:ea typeface="Consolas"/>
                <a:cs typeface="Consolas"/>
                <a:sym typeface="Consolas"/>
              </a:rPr>
              <a:t>MULT2</a:t>
            </a:r>
            <a:endParaRPr dirty="0"/>
          </a:p>
        </p:txBody>
      </p:sp>
      <p:sp>
        <p:nvSpPr>
          <p:cNvPr id="388" name="Google Shape;388;p17"/>
          <p:cNvSpPr txBox="1">
            <a:spLocks noGrp="1"/>
          </p:cNvSpPr>
          <p:nvPr>
            <p:ph type="body" idx="2"/>
          </p:nvPr>
        </p:nvSpPr>
        <p:spPr>
          <a:xfrm>
            <a:off x="6172199" y="895505"/>
            <a:ext cx="5490275" cy="3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>
                <a:highlight>
                  <a:srgbClr val="FFFF00"/>
                </a:highlight>
              </a:rPr>
              <a:t>MULT2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grpSp>
        <p:nvGrpSpPr>
          <p:cNvPr id="389" name="Google Shape;389;p17"/>
          <p:cNvGrpSpPr/>
          <p:nvPr/>
        </p:nvGrpSpPr>
        <p:grpSpPr>
          <a:xfrm>
            <a:off x="8055949" y="482869"/>
            <a:ext cx="3605819" cy="1223654"/>
            <a:chOff x="704" y="51632"/>
            <a:chExt cx="3605819" cy="1223654"/>
          </a:xfrm>
        </p:grpSpPr>
        <p:sp>
          <p:nvSpPr>
            <p:cNvPr id="390" name="Google Shape;390;p17"/>
            <p:cNvSpPr/>
            <p:nvPr/>
          </p:nvSpPr>
          <p:spPr>
            <a:xfrm>
              <a:off x="704" y="51632"/>
              <a:ext cx="1502424" cy="1223654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 txBox="1"/>
            <p:nvPr/>
          </p:nvSpPr>
          <p:spPr>
            <a:xfrm>
              <a:off x="36544" y="87472"/>
              <a:ext cx="1430744" cy="1151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Functional single cycle processor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653372" y="477158"/>
              <a:ext cx="318514" cy="37260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 txBox="1"/>
            <p:nvPr/>
          </p:nvSpPr>
          <p:spPr>
            <a:xfrm>
              <a:off x="1653372" y="551678"/>
              <a:ext cx="222960" cy="223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2104099" y="51632"/>
              <a:ext cx="1502424" cy="1223654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 txBox="1"/>
            <p:nvPr/>
          </p:nvSpPr>
          <p:spPr>
            <a:xfrm>
              <a:off x="2139939" y="87472"/>
              <a:ext cx="1430744" cy="11519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cycle processor with multiplication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7"/>
          <p:cNvSpPr/>
          <p:nvPr/>
        </p:nvSpPr>
        <p:spPr>
          <a:xfrm>
            <a:off x="6491504" y="2061274"/>
            <a:ext cx="3624018" cy="390122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load operands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x8, 0(x0)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x9, 8(x0)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x10, 16(x0)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x11, 24(x0)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x12, 32(x0)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x13, 40(x0)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x14, 48(x0)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x15, 56(x0)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x16, 64(x0)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ld x17, 72(x0)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 multiplication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mul x18, x8, x9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mul x19, x10, x11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mul x20, x12, x13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mul x21, x14, x15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mul x22, x16, x17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#sums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addi x23, x0,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x23, x23, x18</a:t>
            </a:r>
            <a:endParaRPr/>
          </a:p>
        </p:txBody>
      </p:sp>
      <p:sp>
        <p:nvSpPr>
          <p:cNvPr id="397" name="Google Shape;397;p17"/>
          <p:cNvSpPr/>
          <p:nvPr/>
        </p:nvSpPr>
        <p:spPr>
          <a:xfrm>
            <a:off x="8960604" y="2061274"/>
            <a:ext cx="2097435" cy="390122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x23, x23, x19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x23, x23, x20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x23, x23, x21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add x23, x23, x22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onsolas"/>
              <a:buNone/>
            </a:pPr>
            <a:r>
              <a:rPr lang="en-GB" sz="1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nop</a:t>
            </a:r>
            <a:endParaRPr sz="1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17"/>
          <p:cNvSpPr/>
          <p:nvPr/>
        </p:nvSpPr>
        <p:spPr>
          <a:xfrm>
            <a:off x="8012624" y="2286000"/>
            <a:ext cx="968644" cy="2892495"/>
          </a:xfrm>
          <a:custGeom>
            <a:avLst/>
            <a:gdLst/>
            <a:ahLst/>
            <a:cxnLst/>
            <a:rect l="l" t="t" r="r" b="b"/>
            <a:pathLst>
              <a:path w="968644" h="2892495" extrusionOk="0">
                <a:moveTo>
                  <a:pt x="0" y="2890434"/>
                </a:moveTo>
                <a:cubicBezTo>
                  <a:pt x="667073" y="2913035"/>
                  <a:pt x="719381" y="2750949"/>
                  <a:pt x="759418" y="2347993"/>
                </a:cubicBezTo>
                <a:cubicBezTo>
                  <a:pt x="799455" y="1945037"/>
                  <a:pt x="215685" y="951854"/>
                  <a:pt x="240224" y="472698"/>
                </a:cubicBezTo>
                <a:cubicBezTo>
                  <a:pt x="264763" y="-6458"/>
                  <a:pt x="774915" y="73617"/>
                  <a:pt x="968644" y="0"/>
                </a:cubicBezTo>
              </a:path>
            </a:pathLst>
          </a:custGeom>
          <a:noFill/>
          <a:ln w="2857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51;p15">
            <a:extLst>
              <a:ext uri="{FF2B5EF4-FFF2-40B4-BE49-F238E27FC236}">
                <a16:creationId xmlns:a16="http://schemas.microsoft.com/office/drawing/2014/main" id="{B3EDCA63-E902-9361-64C1-BE40D8935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949" y="2630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dirty="0"/>
              <a:t>Session Objective</a:t>
            </a:r>
            <a:r>
              <a:rPr lang="en-US" altLang="zh-CN" dirty="0"/>
              <a:t>s</a:t>
            </a:r>
            <a:endParaRPr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9F8B6C-713D-3C84-6F62-5CC44EED4114}"/>
              </a:ext>
            </a:extLst>
          </p:cNvPr>
          <p:cNvCxnSpPr>
            <a:cxnSpLocks/>
          </p:cNvCxnSpPr>
          <p:nvPr/>
        </p:nvCxnSpPr>
        <p:spPr>
          <a:xfrm>
            <a:off x="3652183" y="4071746"/>
            <a:ext cx="2796900" cy="321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1999</Words>
  <Application>Microsoft Office PowerPoint</Application>
  <PresentationFormat>Widescreen</PresentationFormat>
  <Paragraphs>355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-apple-system</vt:lpstr>
      <vt:lpstr>Helvetica Neue</vt:lpstr>
      <vt:lpstr>Noto Sans Symbols</vt:lpstr>
      <vt:lpstr>Söhne</vt:lpstr>
      <vt:lpstr>Arial</vt:lpstr>
      <vt:lpstr>Calibri</vt:lpstr>
      <vt:lpstr>Consolas</vt:lpstr>
      <vt:lpstr>Verdana</vt:lpstr>
      <vt:lpstr>Office Theme</vt:lpstr>
      <vt:lpstr>Computer Architectures Session 1</vt:lpstr>
      <vt:lpstr>Course material</vt:lpstr>
      <vt:lpstr>Objective</vt:lpstr>
      <vt:lpstr>Objective</vt:lpstr>
      <vt:lpstr>Objective</vt:lpstr>
      <vt:lpstr>Base architecture</vt:lpstr>
      <vt:lpstr>Session Objectives</vt:lpstr>
      <vt:lpstr>Session Objectives</vt:lpstr>
      <vt:lpstr>Session Objectives</vt:lpstr>
      <vt:lpstr>Project structure</vt:lpstr>
      <vt:lpstr>Simulation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Synthesis: a critical step in the backend flow</vt:lpstr>
      <vt:lpstr>PowerPoint Presentation</vt:lpstr>
      <vt:lpstr>Keep your project safe!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Architectures Session 1</dc:title>
  <dc:creator>Nathan Laubeuf (----)</dc:creator>
  <cp:lastModifiedBy>Linyan Mei</cp:lastModifiedBy>
  <cp:revision>365</cp:revision>
  <dcterms:created xsi:type="dcterms:W3CDTF">2022-02-28T15:14:36Z</dcterms:created>
  <dcterms:modified xsi:type="dcterms:W3CDTF">2023-04-19T20:03:36Z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0eba32c-0974-4663-a3a1-3cd8c30938e9_Enabled">
    <vt:lpwstr>true</vt:lpwstr>
  </property>
  <property fmtid="{D5CDD505-2E9C-101B-9397-08002B2CF9AE}" pid="3" name="MSIP_Label_f0eba32c-0974-4663-a3a1-3cd8c30938e9_SetDate">
    <vt:lpwstr>2022-02-28T15:34:39Z</vt:lpwstr>
  </property>
  <property fmtid="{D5CDD505-2E9C-101B-9397-08002B2CF9AE}" pid="4" name="MSIP_Label_f0eba32c-0974-4663-a3a1-3cd8c30938e9_Method">
    <vt:lpwstr>Privileged</vt:lpwstr>
  </property>
  <property fmtid="{D5CDD505-2E9C-101B-9397-08002B2CF9AE}" pid="5" name="MSIP_Label_f0eba32c-0974-4663-a3a1-3cd8c30938e9_Name">
    <vt:lpwstr>Public - General - Unmarked</vt:lpwstr>
  </property>
  <property fmtid="{D5CDD505-2E9C-101B-9397-08002B2CF9AE}" pid="6" name="MSIP_Label_f0eba32c-0974-4663-a3a1-3cd8c30938e9_SiteId">
    <vt:lpwstr>a72d5a72-25ee-40f0-9bd1-067cb5b770d4</vt:lpwstr>
  </property>
  <property fmtid="{D5CDD505-2E9C-101B-9397-08002B2CF9AE}" pid="7" name="MSIP_Label_f0eba32c-0974-4663-a3a1-3cd8c30938e9_ActionId">
    <vt:lpwstr>fb7e72a7-a640-4c5b-a9af-73c1013c18c8</vt:lpwstr>
  </property>
  <property fmtid="{D5CDD505-2E9C-101B-9397-08002B2CF9AE}" pid="8" name="MSIP_Label_f0eba32c-0974-4663-a3a1-3cd8c30938e9_ContentBits">
    <vt:lpwstr>0</vt:lpwstr>
  </property>
</Properties>
</file>